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9" r:id="rId3"/>
    <p:sldId id="260" r:id="rId5"/>
    <p:sldId id="261" r:id="rId6"/>
    <p:sldId id="262" r:id="rId7"/>
    <p:sldId id="257" r:id="rId8"/>
    <p:sldId id="258" r:id="rId9"/>
    <p:sldId id="263" r:id="rId10"/>
    <p:sldId id="285" r:id="rId11"/>
    <p:sldId id="264" r:id="rId12"/>
    <p:sldId id="270" r:id="rId13"/>
    <p:sldId id="271" r:id="rId14"/>
    <p:sldId id="272" r:id="rId15"/>
    <p:sldId id="273" r:id="rId16"/>
    <p:sldId id="274" r:id="rId17"/>
    <p:sldId id="275" r:id="rId18"/>
    <p:sldId id="276" r:id="rId19"/>
    <p:sldId id="277" r:id="rId20"/>
    <p:sldId id="279" r:id="rId21"/>
    <p:sldId id="282" r:id="rId22"/>
    <p:sldId id="280" r:id="rId23"/>
    <p:sldId id="286" r:id="rId24"/>
    <p:sldId id="287" r:id="rId25"/>
    <p:sldId id="288"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A2D9"/>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6463" autoAdjust="0"/>
  </p:normalViewPr>
  <p:slideViewPr>
    <p:cSldViewPr snapToGrid="0" showGuides="1">
      <p:cViewPr varScale="1">
        <p:scale>
          <a:sx n="94" d="100"/>
          <a:sy n="94" d="100"/>
        </p:scale>
        <p:origin x="1541" y="86"/>
      </p:cViewPr>
      <p:guideLst>
        <p:guide orient="horz" pos="213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BA78AA-4E51-43FC-8116-141F22773D3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50BFC5-E53A-4640-8423-E2E0442804D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大家好我是负责强化学习大作业的助教</a:t>
            </a:r>
            <a:r>
              <a:rPr lang="en-US" altLang="zh-CN">
                <a:sym typeface="+mn-ea"/>
              </a:rPr>
              <a:t>XXX</a:t>
            </a:r>
            <a:r>
              <a:rPr lang="zh-CN" altLang="en-US">
                <a:sym typeface="+mn-ea"/>
              </a:rPr>
              <a:t>，接下来我给大家介绍下强化学习作业的相关内容</a:t>
            </a:r>
            <a:endParaRPr lang="zh-CN" altLang="en-US" dirty="0"/>
          </a:p>
        </p:txBody>
      </p:sp>
      <p:sp>
        <p:nvSpPr>
          <p:cNvPr id="4" name="灯片编号占位符 3"/>
          <p:cNvSpPr>
            <a:spLocks noGrp="1"/>
          </p:cNvSpPr>
          <p:nvPr>
            <p:ph type="sldNum" sz="quarter" idx="5"/>
          </p:nvPr>
        </p:nvSpPr>
        <p:spPr/>
        <p:txBody>
          <a:bodyPr/>
          <a:lstStyle/>
          <a:p>
            <a:fld id="{7D50BFC5-E53A-4640-8423-E2E0442804D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深度</a:t>
            </a:r>
            <a:r>
              <a:rPr lang="en-US" altLang="zh-CN" dirty="0"/>
              <a:t>Q</a:t>
            </a:r>
            <a:r>
              <a:rPr lang="zh-CN" altLang="en-US" dirty="0"/>
              <a:t>网络（</a:t>
            </a:r>
            <a:r>
              <a:rPr lang="en-US" altLang="zh-CN" dirty="0"/>
              <a:t>Deep Q-Network, DQN</a:t>
            </a:r>
            <a:r>
              <a:rPr lang="zh-CN" altLang="en-US" dirty="0"/>
              <a:t>）在强化学习（</a:t>
            </a:r>
            <a:r>
              <a:rPr lang="en-US" altLang="zh-CN" dirty="0"/>
              <a:t>Reinforcement Learning, RL</a:t>
            </a:r>
            <a:r>
              <a:rPr lang="zh-CN" altLang="en-US" dirty="0"/>
              <a:t>）中非常重要的概念。</a:t>
            </a:r>
            <a:r>
              <a:rPr lang="en-US" altLang="zh-CN" dirty="0"/>
              <a:t>DQN</a:t>
            </a:r>
            <a:r>
              <a:rPr lang="zh-CN" altLang="en-US" dirty="0"/>
              <a:t>可以说是将深度学习的强大能力和强化学习的决策能力结合起来的一个算法。</a:t>
            </a:r>
            <a:endParaRPr lang="zh-CN" altLang="en-US" dirty="0"/>
          </a:p>
          <a:p>
            <a:endParaRPr lang="zh-CN" altLang="en-US" dirty="0"/>
          </a:p>
          <a:p>
            <a:r>
              <a:rPr lang="zh-CN" altLang="en-US" dirty="0"/>
              <a:t>首先，我们来看第一个点，在一局游戏或者说一次完整的</a:t>
            </a:r>
            <a:r>
              <a:rPr lang="en-US" altLang="zh-CN" dirty="0"/>
              <a:t>Episode</a:t>
            </a:r>
            <a:r>
              <a:rPr lang="zh-CN" altLang="en-US" dirty="0"/>
              <a:t>（回合）中，什么代表了我们的即时反馈？那就是奖励（</a:t>
            </a:r>
            <a:r>
              <a:rPr lang="en-US" altLang="zh-CN" dirty="0"/>
              <a:t>Reward</a:t>
            </a:r>
            <a:r>
              <a:rPr lang="zh-CN" altLang="en-US" dirty="0"/>
              <a:t>）。这里的</a:t>
            </a:r>
            <a:r>
              <a:rPr lang="en-US" altLang="zh-CN" dirty="0"/>
              <a:t>R_t</a:t>
            </a:r>
            <a:r>
              <a:rPr lang="zh-CN" altLang="en-US" dirty="0"/>
              <a:t>就是我们在</a:t>
            </a:r>
            <a:r>
              <a:rPr lang="en-US" altLang="zh-CN" dirty="0"/>
              <a:t>t</a:t>
            </a:r>
            <a:r>
              <a:rPr lang="zh-CN" altLang="en-US" dirty="0"/>
              <a:t>时刻采取一个行动后，环境给我们的即时奖励。比如，在游戏中吃了一个金币，得到</a:t>
            </a:r>
            <a:r>
              <a:rPr lang="en-US" altLang="zh-CN" dirty="0"/>
              <a:t> +1</a:t>
            </a:r>
            <a:r>
              <a:rPr lang="zh-CN" altLang="en-US" dirty="0"/>
              <a:t>；撞到墙，得到</a:t>
            </a:r>
            <a:r>
              <a:rPr lang="en-US" altLang="zh-CN" dirty="0"/>
              <a:t> -1</a:t>
            </a:r>
            <a:r>
              <a:rPr lang="zh-CN" altLang="en-US" dirty="0"/>
              <a:t>。</a:t>
            </a:r>
            <a:r>
              <a:rPr lang="en-US" altLang="zh-CN" dirty="0"/>
              <a:t>T</a:t>
            </a:r>
            <a:r>
              <a:rPr lang="zh-CN" altLang="en-US" dirty="0"/>
              <a:t>是总时长</a:t>
            </a:r>
            <a:endParaRPr lang="zh-CN" altLang="en-US" dirty="0"/>
          </a:p>
          <a:p>
            <a:endParaRPr lang="zh-CN" altLang="en-US" dirty="0"/>
          </a:p>
          <a:p>
            <a:r>
              <a:rPr lang="zh-CN" altLang="en-US" dirty="0"/>
              <a:t>折扣汇报前面提过，</a:t>
            </a:r>
            <a:r>
              <a:rPr lang="en-US" altLang="zh-CN" dirty="0"/>
              <a:t>G_t </a:t>
            </a:r>
            <a:r>
              <a:rPr lang="zh-CN" altLang="en-US" dirty="0"/>
              <a:t>是从</a:t>
            </a:r>
            <a:r>
              <a:rPr lang="en-US" altLang="zh-CN" dirty="0"/>
              <a:t>t</a:t>
            </a:r>
            <a:r>
              <a:rPr lang="zh-CN" altLang="en-US" dirty="0"/>
              <a:t>时刻开始，到游戏结束，我们能拿到的所有奖励的总和</a:t>
            </a:r>
            <a:endParaRPr lang="zh-CN" altLang="en-US" dirty="0"/>
          </a:p>
          <a:p>
            <a:endParaRPr lang="zh-CN" altLang="en-US" dirty="0"/>
          </a:p>
          <a:p>
            <a:r>
              <a:rPr lang="zh-CN" altLang="en-US" dirty="0"/>
              <a:t>问题一：</a:t>
            </a:r>
            <a:r>
              <a:rPr lang="en-US" altLang="zh-CN" dirty="0"/>
              <a:t>G_t </a:t>
            </a:r>
            <a:r>
              <a:rPr lang="zh-CN" altLang="en-US" dirty="0"/>
              <a:t>的公式，它包含了一直到</a:t>
            </a:r>
            <a:r>
              <a:rPr lang="en-US" altLang="zh-CN" dirty="0"/>
              <a:t> R_T </a:t>
            </a:r>
            <a:r>
              <a:rPr lang="zh-CN" altLang="en-US" dirty="0"/>
              <a:t>的所有奖励。这意味着，必须等到这局游戏（</a:t>
            </a:r>
            <a:r>
              <a:rPr lang="en-US" altLang="zh-CN" dirty="0"/>
              <a:t>Episode</a:t>
            </a:r>
            <a:r>
              <a:rPr lang="zh-CN" altLang="en-US" dirty="0"/>
              <a:t>）完全结束，才能计算出最终价值</a:t>
            </a:r>
            <a:r>
              <a:rPr lang="en-US" altLang="zh-CN" dirty="0"/>
              <a:t> G_t</a:t>
            </a:r>
            <a:r>
              <a:rPr lang="zh-CN" altLang="en-US" dirty="0"/>
              <a:t>，这样训练效率太低</a:t>
            </a:r>
            <a:endParaRPr lang="zh-CN" altLang="en-US" dirty="0"/>
          </a:p>
          <a:p>
            <a:r>
              <a:rPr lang="zh-CN" altLang="en-US" dirty="0"/>
              <a:t>问题二：强化学习的目的是找到一个最优策略</a:t>
            </a:r>
            <a:r>
              <a:rPr lang="en-US" altLang="zh-CN" dirty="0"/>
              <a:t> π</a:t>
            </a:r>
            <a:r>
              <a:rPr lang="zh-CN" altLang="en-US" dirty="0"/>
              <a:t>，告诉智能体在状态</a:t>
            </a:r>
            <a:r>
              <a:rPr lang="en-US" altLang="zh-CN" dirty="0"/>
              <a:t>s </a:t>
            </a:r>
            <a:r>
              <a:rPr lang="zh-CN" altLang="en-US" dirty="0"/>
              <a:t>下应该采取哪个动作</a:t>
            </a:r>
            <a:r>
              <a:rPr lang="en-US" altLang="zh-CN" dirty="0"/>
              <a:t> a</a:t>
            </a:r>
            <a:r>
              <a:rPr lang="zh-CN" altLang="en-US" dirty="0"/>
              <a:t>。强化学习环境通常是随机性的。即使智能体在状态</a:t>
            </a:r>
            <a:r>
              <a:rPr lang="en-US" altLang="zh-CN" dirty="0"/>
              <a:t> s </a:t>
            </a:r>
            <a:r>
              <a:rPr lang="zh-CN" altLang="en-US" dirty="0"/>
              <a:t>采取行动</a:t>
            </a:r>
            <a:r>
              <a:rPr lang="en-US" altLang="zh-CN" dirty="0"/>
              <a:t> a</a:t>
            </a:r>
            <a:r>
              <a:rPr lang="zh-CN" altLang="en-US" dirty="0"/>
              <a:t>，下一状态</a:t>
            </a:r>
            <a:r>
              <a:rPr lang="en-US" altLang="zh-CN" dirty="0"/>
              <a:t> </a:t>
            </a:r>
            <a:r>
              <a:rPr lang="zh-CN" altLang="en-US" dirty="0"/>
              <a:t>和获得的奖励</a:t>
            </a:r>
            <a:r>
              <a:rPr lang="en-US" altLang="zh-CN" dirty="0"/>
              <a:t> R </a:t>
            </a:r>
            <a:r>
              <a:rPr lang="zh-CN" altLang="en-US" dirty="0"/>
              <a:t>也可能是随机的，使用平均回报</a:t>
            </a:r>
            <a:r>
              <a:rPr lang="en-US" altLang="zh-CN" dirty="0"/>
              <a:t>/</a:t>
            </a:r>
            <a:r>
              <a:rPr lang="zh-CN" altLang="en-US" dirty="0"/>
              <a:t>期望消除随机性，也就是我们后续要引出动作价值函数</a:t>
            </a:r>
            <a:r>
              <a:rPr lang="en-US" altLang="zh-CN" dirty="0"/>
              <a:t>Q(s,a)</a:t>
            </a:r>
            <a:endParaRPr lang="en-US" altLang="zh-CN" dirty="0"/>
          </a:p>
        </p:txBody>
      </p:sp>
      <p:sp>
        <p:nvSpPr>
          <p:cNvPr id="4" name="灯片编号占位符 3"/>
          <p:cNvSpPr>
            <a:spLocks noGrp="1"/>
          </p:cNvSpPr>
          <p:nvPr>
            <p:ph type="sldNum" sz="quarter" idx="5"/>
          </p:nvPr>
        </p:nvSpPr>
        <p:spPr/>
        <p:txBody>
          <a:bodyPr/>
          <a:lstStyle/>
          <a:p>
            <a:fld id="{7D50BFC5-E53A-4640-8423-E2E0442804D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强调随机性来源于未来的状态和动作</a:t>
            </a:r>
            <a:endParaRPr lang="en-US" altLang="zh-CN" dirty="0"/>
          </a:p>
          <a:p>
            <a:r>
              <a:rPr lang="zh-CN" altLang="en-US" dirty="0"/>
              <a:t>动作价值函数</a:t>
            </a:r>
            <a:r>
              <a:rPr lang="en-US" altLang="zh-CN" dirty="0"/>
              <a:t>——</a:t>
            </a:r>
            <a:r>
              <a:rPr lang="zh-CN" altLang="en-US" dirty="0"/>
              <a:t>之后时刻的序列概率仍然与策略</a:t>
            </a:r>
            <a:r>
              <a:rPr lang="en-US" altLang="zh-CN" dirty="0"/>
              <a:t>π</a:t>
            </a:r>
            <a:r>
              <a:rPr lang="zh-CN" altLang="en-US" dirty="0"/>
              <a:t>有关，</a:t>
            </a:r>
            <a:r>
              <a:rPr lang="en-US" altLang="zh-CN" dirty="0"/>
              <a:t>state</a:t>
            </a:r>
            <a:r>
              <a:rPr lang="zh-CN" altLang="en-US" dirty="0"/>
              <a:t>和</a:t>
            </a:r>
            <a:r>
              <a:rPr lang="en-US" altLang="zh-CN" dirty="0"/>
              <a:t>action</a:t>
            </a:r>
            <a:r>
              <a:rPr lang="zh-CN" altLang="en-US" dirty="0"/>
              <a:t>二元组的函数</a:t>
            </a:r>
            <a:endParaRPr lang="en-US" altLang="zh-CN" dirty="0"/>
          </a:p>
          <a:p>
            <a:r>
              <a:rPr lang="zh-CN" altLang="en-US" dirty="0"/>
              <a:t>有了</a:t>
            </a:r>
            <a:r>
              <a:rPr lang="en-US" altLang="zh-CN" dirty="0"/>
              <a:t>Q*</a:t>
            </a:r>
            <a:r>
              <a:rPr lang="zh-CN" altLang="en-US" dirty="0"/>
              <a:t>，我们就可以用它来做决策了，隐含地定义我们的最优策略</a:t>
            </a:r>
            <a:r>
              <a:rPr lang="en-US" altLang="zh-CN" dirty="0"/>
              <a:t> π</a:t>
            </a:r>
            <a:r>
              <a:rPr lang="zh-CN" altLang="en-US" dirty="0"/>
              <a:t>，基于价值的方法；还有基于策略的方法是显示求解</a:t>
            </a:r>
            <a:r>
              <a:rPr lang="en-US" altLang="zh-CN" dirty="0"/>
              <a:t>π</a:t>
            </a:r>
            <a:endParaRPr lang="en-US" altLang="zh-CN" dirty="0"/>
          </a:p>
        </p:txBody>
      </p:sp>
      <p:sp>
        <p:nvSpPr>
          <p:cNvPr id="4" name="灯片编号占位符 3"/>
          <p:cNvSpPr>
            <a:spLocks noGrp="1"/>
          </p:cNvSpPr>
          <p:nvPr>
            <p:ph type="sldNum" sz="quarter" idx="5"/>
          </p:nvPr>
        </p:nvSpPr>
        <p:spPr/>
        <p:txBody>
          <a:bodyPr/>
          <a:lstStyle/>
          <a:p>
            <a:fld id="{7D50BFC5-E53A-4640-8423-E2E0442804D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a:t>
            </a:r>
            <a:r>
              <a:rPr lang="en-US" altLang="zh-CN" dirty="0"/>
              <a:t>DQN</a:t>
            </a:r>
            <a:r>
              <a:rPr lang="zh-CN" altLang="en-US" dirty="0"/>
              <a:t>神经网络，去拟合</a:t>
            </a:r>
            <a:r>
              <a:rPr lang="zh-CN" altLang="en-US" dirty="0">
                <a:sym typeface="+mn-ea"/>
              </a:rPr>
              <a:t>函数</a:t>
            </a:r>
            <a:r>
              <a:rPr lang="en-US" altLang="zh-CN" dirty="0"/>
              <a:t>Q*</a:t>
            </a:r>
            <a:r>
              <a:rPr lang="zh-CN" altLang="en-US" dirty="0"/>
              <a:t>，具体训练方法是用</a:t>
            </a:r>
            <a:r>
              <a:rPr lang="en-US" altLang="zh-CN" dirty="0"/>
              <a:t>TD</a:t>
            </a:r>
            <a:r>
              <a:rPr lang="zh-CN" altLang="en-US" dirty="0"/>
              <a:t>，我们后面介绍</a:t>
            </a:r>
            <a:endParaRPr lang="zh-CN" altLang="en-US" dirty="0"/>
          </a:p>
        </p:txBody>
      </p:sp>
      <p:sp>
        <p:nvSpPr>
          <p:cNvPr id="4" name="灯片编号占位符 3"/>
          <p:cNvSpPr>
            <a:spLocks noGrp="1"/>
          </p:cNvSpPr>
          <p:nvPr>
            <p:ph type="sldNum" sz="quarter" idx="5"/>
          </p:nvPr>
        </p:nvSpPr>
        <p:spPr/>
        <p:txBody>
          <a:bodyPr/>
          <a:lstStyle/>
          <a:p>
            <a:fld id="{7D50BFC5-E53A-4640-8423-E2E0442804D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当前时刻的</a:t>
            </a:r>
            <a:r>
              <a:rPr lang="en-US" altLang="zh-CN" dirty="0"/>
              <a:t>q</a:t>
            </a:r>
            <a:r>
              <a:rPr lang="zh-CN" altLang="en-US" dirty="0"/>
              <a:t>可以由下个时刻的</a:t>
            </a:r>
            <a:r>
              <a:rPr lang="en-US" altLang="zh-CN" dirty="0"/>
              <a:t>q</a:t>
            </a:r>
            <a:r>
              <a:rPr lang="zh-CN" altLang="en-US" dirty="0"/>
              <a:t>和奖励所表示</a:t>
            </a:r>
            <a:endParaRPr lang="en-US" altLang="zh-CN" dirty="0"/>
          </a:p>
          <a:p>
            <a:endParaRPr lang="zh-CN" altLang="en-US" dirty="0"/>
          </a:p>
          <a:p>
            <a:endParaRPr lang="zh-CN" altLang="en-US" dirty="0"/>
          </a:p>
          <a:p>
            <a:r>
              <a:rPr lang="zh-CN" altLang="en-US" dirty="0"/>
              <a:t>贝尔曼最优方程：即在每个状态下，选择能够获得最大期望累计折扣奖励的动作。</a:t>
            </a:r>
            <a:endParaRPr lang="zh-CN" altLang="en-US" dirty="0"/>
          </a:p>
        </p:txBody>
      </p:sp>
      <p:sp>
        <p:nvSpPr>
          <p:cNvPr id="4" name="灯片编号占位符 3"/>
          <p:cNvSpPr>
            <a:spLocks noGrp="1"/>
          </p:cNvSpPr>
          <p:nvPr>
            <p:ph type="sldNum" sz="quarter" idx="5"/>
          </p:nvPr>
        </p:nvSpPr>
        <p:spPr/>
        <p:txBody>
          <a:bodyPr/>
          <a:lstStyle/>
          <a:p>
            <a:fld id="{7D50BFC5-E53A-4640-8423-E2E0442804D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DQN</a:t>
            </a:r>
            <a:r>
              <a:rPr lang="zh-CN" altLang="en-US" dirty="0"/>
              <a:t>输出对于</a:t>
            </a:r>
            <a:r>
              <a:rPr lang="en-US" altLang="zh-CN" dirty="0"/>
              <a:t>q</a:t>
            </a:r>
            <a:r>
              <a:rPr lang="zh-CN" altLang="en-US" dirty="0"/>
              <a:t>函数的估计</a:t>
            </a:r>
            <a:endParaRPr lang="en-US" altLang="zh-CN" dirty="0"/>
          </a:p>
          <a:p>
            <a:r>
              <a:rPr lang="en-US" altLang="zh-CN" dirty="0"/>
              <a:t>Target</a:t>
            </a:r>
            <a:r>
              <a:rPr lang="zh-CN" altLang="en-US" dirty="0"/>
              <a:t>使用奖励</a:t>
            </a:r>
            <a:r>
              <a:rPr lang="en-US" altLang="zh-CN" dirty="0"/>
              <a:t>+</a:t>
            </a:r>
            <a:r>
              <a:rPr lang="zh-CN" altLang="en-US" dirty="0"/>
              <a:t>下一时刻值代替</a:t>
            </a:r>
            <a:endParaRPr lang="en-US" altLang="zh-CN" dirty="0"/>
          </a:p>
          <a:p>
            <a:r>
              <a:rPr lang="en-US" altLang="zh-CN" dirty="0"/>
              <a:t>Loss</a:t>
            </a:r>
            <a:r>
              <a:rPr lang="zh-CN" altLang="en-US" dirty="0"/>
              <a:t>：估计与</a:t>
            </a:r>
            <a:r>
              <a:rPr lang="en-US" altLang="zh-CN" dirty="0"/>
              <a:t>target</a:t>
            </a:r>
            <a:r>
              <a:rPr lang="zh-CN" altLang="en-US" dirty="0"/>
              <a:t>的</a:t>
            </a:r>
            <a:r>
              <a:rPr lang="en-US" altLang="zh-CN" dirty="0"/>
              <a:t>L2 loss</a:t>
            </a:r>
            <a:endParaRPr lang="zh-CN" altLang="en-US" dirty="0"/>
          </a:p>
        </p:txBody>
      </p:sp>
      <p:sp>
        <p:nvSpPr>
          <p:cNvPr id="4" name="灯片编号占位符 3"/>
          <p:cNvSpPr>
            <a:spLocks noGrp="1"/>
          </p:cNvSpPr>
          <p:nvPr>
            <p:ph type="sldNum" sz="quarter" idx="5"/>
          </p:nvPr>
        </p:nvSpPr>
        <p:spPr/>
        <p:txBody>
          <a:bodyPr/>
          <a:lstStyle/>
          <a:p>
            <a:fld id="{7D50BFC5-E53A-4640-8423-E2E0442804D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Trick</a:t>
            </a:r>
            <a:r>
              <a:rPr lang="zh-CN" altLang="en-US" dirty="0"/>
              <a:t>：将</a:t>
            </a:r>
            <a:r>
              <a:rPr lang="en-US" altLang="zh-CN" dirty="0"/>
              <a:t>y</a:t>
            </a:r>
            <a:r>
              <a:rPr lang="zh-CN" altLang="en-US" dirty="0"/>
              <a:t>视为常数，过一段时间更新一次</a:t>
            </a:r>
            <a:endParaRPr lang="en-US" altLang="zh-CN" dirty="0"/>
          </a:p>
          <a:p>
            <a:r>
              <a:rPr lang="en-US" altLang="zh-CN" dirty="0"/>
              <a:t>bootstrap</a:t>
            </a:r>
            <a:endParaRPr lang="zh-CN" altLang="en-US" dirty="0"/>
          </a:p>
        </p:txBody>
      </p:sp>
      <p:sp>
        <p:nvSpPr>
          <p:cNvPr id="4" name="灯片编号占位符 3"/>
          <p:cNvSpPr>
            <a:spLocks noGrp="1"/>
          </p:cNvSpPr>
          <p:nvPr>
            <p:ph type="sldNum" sz="quarter" idx="5"/>
          </p:nvPr>
        </p:nvSpPr>
        <p:spPr/>
        <p:txBody>
          <a:bodyPr/>
          <a:lstStyle/>
          <a:p>
            <a:fld id="{7D50BFC5-E53A-4640-8423-E2E0442804D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涉及到两个动作的选择。</a:t>
            </a:r>
            <a:endParaRPr lang="en-US" altLang="zh-CN" dirty="0"/>
          </a:p>
          <a:p>
            <a:r>
              <a:rPr lang="zh-CN" altLang="en-US" dirty="0"/>
              <a:t>收集数据的过程的动作选择使用</a:t>
            </a:r>
            <a:r>
              <a:rPr lang="en-US" altLang="zh-CN" dirty="0"/>
              <a:t>epsilon-greedy</a:t>
            </a:r>
            <a:r>
              <a:rPr lang="zh-CN" altLang="en-US" dirty="0"/>
              <a:t>以增加采样到数据的多样性：举一个到食堂吃饭的例子；</a:t>
            </a:r>
            <a:endParaRPr lang="en-US" altLang="zh-CN" dirty="0"/>
          </a:p>
          <a:p>
            <a:r>
              <a:rPr lang="zh-CN" altLang="en-US" dirty="0"/>
              <a:t>训练过程的动作选择直接采用</a:t>
            </a:r>
            <a:r>
              <a:rPr lang="en-US" altLang="zh-CN" dirty="0"/>
              <a:t>argmax</a:t>
            </a:r>
            <a:r>
              <a:rPr lang="zh-CN" altLang="en-US" dirty="0"/>
              <a:t>，因为训练的目标事实上就是</a:t>
            </a:r>
            <a:r>
              <a:rPr lang="en-US" altLang="zh-CN" dirty="0"/>
              <a:t>Q*</a:t>
            </a:r>
            <a:r>
              <a:rPr lang="zh-CN" altLang="en-US" dirty="0"/>
              <a:t>。为啥不使用</a:t>
            </a:r>
            <a:r>
              <a:rPr lang="en-US" altLang="zh-CN" dirty="0"/>
              <a:t>a_t+1</a:t>
            </a:r>
            <a:r>
              <a:rPr lang="zh-CN" altLang="en-US" dirty="0"/>
              <a:t>？收集过程中</a:t>
            </a:r>
            <a:r>
              <a:rPr lang="en-US" altLang="zh-CN" dirty="0"/>
              <a:t>a_t+1</a:t>
            </a:r>
            <a:r>
              <a:rPr lang="zh-CN" altLang="en-US" dirty="0"/>
              <a:t>不是</a:t>
            </a:r>
            <a:r>
              <a:rPr lang="en-US" altLang="zh-CN" dirty="0"/>
              <a:t>argmax</a:t>
            </a:r>
            <a:r>
              <a:rPr lang="zh-CN" altLang="en-US" dirty="0"/>
              <a:t>，这样学习的函数也不是</a:t>
            </a:r>
            <a:r>
              <a:rPr lang="en-US" altLang="zh-CN" dirty="0"/>
              <a:t>Q*</a:t>
            </a:r>
            <a:r>
              <a:rPr lang="zh-CN" altLang="en-US" dirty="0"/>
              <a:t>了。</a:t>
            </a:r>
            <a:endParaRPr lang="en-US" altLang="zh-CN" dirty="0"/>
          </a:p>
        </p:txBody>
      </p:sp>
      <p:sp>
        <p:nvSpPr>
          <p:cNvPr id="4" name="灯片编号占位符 3"/>
          <p:cNvSpPr>
            <a:spLocks noGrp="1"/>
          </p:cNvSpPr>
          <p:nvPr>
            <p:ph type="sldNum" sz="quarter" idx="5"/>
          </p:nvPr>
        </p:nvSpPr>
        <p:spPr/>
        <p:txBody>
          <a:bodyPr/>
          <a:lstStyle/>
          <a:p>
            <a:fld id="{7D50BFC5-E53A-4640-8423-E2E0442804D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50BFC5-E53A-4640-8423-E2E0442804D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50BFC5-E53A-4640-8423-E2E0442804D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讲解一下代码</a:t>
            </a:r>
            <a:endParaRPr lang="zh-CN" altLang="en-US" dirty="0"/>
          </a:p>
        </p:txBody>
      </p:sp>
      <p:sp>
        <p:nvSpPr>
          <p:cNvPr id="4" name="灯片编号占位符 3"/>
          <p:cNvSpPr>
            <a:spLocks noGrp="1"/>
          </p:cNvSpPr>
          <p:nvPr>
            <p:ph type="sldNum" sz="quarter" idx="5"/>
          </p:nvPr>
        </p:nvSpPr>
        <p:spPr/>
        <p:txBody>
          <a:bodyPr/>
          <a:lstStyle/>
          <a:p>
            <a:fld id="{7D50BFC5-E53A-4640-8423-E2E0442804D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两个方面：</a:t>
            </a:r>
            <a:endParaRPr lang="en-US" altLang="zh-CN"/>
          </a:p>
          <a:p>
            <a:r>
              <a:rPr lang="en-US" altLang="zh-CN"/>
              <a:t>1. </a:t>
            </a:r>
            <a:r>
              <a:rPr lang="zh-CN" altLang="en-US"/>
              <a:t>介绍强化学习的基本知识，有个概念，了解强化学习用什么方法解决什么问题。</a:t>
            </a:r>
            <a:endParaRPr lang="zh-CN" altLang="en-US"/>
          </a:p>
          <a:p>
            <a:r>
              <a:rPr lang="en-US" altLang="zh-CN"/>
              <a:t>2. </a:t>
            </a:r>
            <a:r>
              <a:rPr lang="zh-CN" altLang="en-US"/>
              <a:t>以及</a:t>
            </a:r>
            <a:r>
              <a:rPr lang="zh-CN" altLang="en-US"/>
              <a:t>配置环境、智能体策略设计</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特征空间的重要性需要突出，前面都没说过</a:t>
            </a:r>
            <a:endParaRPr lang="en-US" altLang="zh-CN" dirty="0"/>
          </a:p>
          <a:p>
            <a:r>
              <a:rPr lang="zh-CN" altLang="en-US" dirty="0"/>
              <a:t>告诉大家，重点在这里。</a:t>
            </a:r>
            <a:endParaRPr lang="en-US" altLang="zh-CN" dirty="0"/>
          </a:p>
          <a:p>
            <a:r>
              <a:rPr lang="zh-CN" altLang="en-US" dirty="0"/>
              <a:t>特征处理重要性：</a:t>
            </a:r>
            <a:endParaRPr lang="en-US" altLang="zh-CN" dirty="0"/>
          </a:p>
          <a:p>
            <a:endParaRPr lang="en-US" altLang="zh-CN" dirty="0"/>
          </a:p>
          <a:p>
            <a:r>
              <a:rPr lang="en-US" altLang="zh-CN" dirty="0"/>
              <a:t>Wrapper</a:t>
            </a:r>
            <a:r>
              <a:rPr lang="zh-CN" altLang="en-US" dirty="0"/>
              <a:t>：对原始环境的行为、观测、奖励做处理，在不改变环境本身代码的情况下，增加或修改环境的功能</a:t>
            </a:r>
            <a:endParaRPr lang="zh-CN" altLang="en-US" dirty="0"/>
          </a:p>
        </p:txBody>
      </p:sp>
      <p:sp>
        <p:nvSpPr>
          <p:cNvPr id="4" name="灯片编号占位符 3"/>
          <p:cNvSpPr>
            <a:spLocks noGrp="1"/>
          </p:cNvSpPr>
          <p:nvPr>
            <p:ph type="sldNum" sz="quarter" idx="5"/>
          </p:nvPr>
        </p:nvSpPr>
        <p:spPr/>
        <p:txBody>
          <a:bodyPr/>
          <a:lstStyle/>
          <a:p>
            <a:fld id="{7D50BFC5-E53A-4640-8423-E2E0442804D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叠帧：通过将多个连续时间点的观测帧组合起来，帮助智能体获得动态信息</a:t>
            </a:r>
            <a:endParaRPr lang="en-US" altLang="zh-CN" dirty="0"/>
          </a:p>
          <a:p>
            <a:r>
              <a:rPr lang="zh-CN" altLang="en-US" dirty="0"/>
              <a:t>附加上一帧的动作：将智能体在前一个时间步采取的动作信息附加到当前状态中，以帮助模型</a:t>
            </a:r>
            <a:r>
              <a:rPr lang="zh-CN" altLang="en-US" b="0" dirty="0"/>
              <a:t>更好地理解状态</a:t>
            </a:r>
            <a:r>
              <a:rPr lang="en-US" altLang="zh-CN" b="0" dirty="0"/>
              <a:t>-</a:t>
            </a:r>
            <a:r>
              <a:rPr lang="zh-CN" altLang="en-US" b="0" dirty="0"/>
              <a:t>动作序列的关系</a:t>
            </a:r>
            <a:endParaRPr lang="zh-CN" altLang="en-US" b="0" dirty="0"/>
          </a:p>
        </p:txBody>
      </p:sp>
      <p:sp>
        <p:nvSpPr>
          <p:cNvPr id="4" name="灯片编号占位符 3"/>
          <p:cNvSpPr>
            <a:spLocks noGrp="1"/>
          </p:cNvSpPr>
          <p:nvPr>
            <p:ph type="sldNum" sz="quarter" idx="5"/>
          </p:nvPr>
        </p:nvSpPr>
        <p:spPr/>
        <p:txBody>
          <a:bodyPr/>
          <a:lstStyle/>
          <a:p>
            <a:fld id="{7D50BFC5-E53A-4640-8423-E2E0442804D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50BFC5-E53A-4640-8423-E2E0442804D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50BFC5-E53A-4640-8423-E2E0442804D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4495E"/>
                </a:solidFill>
                <a:effectLst/>
                <a:latin typeface="Source Sans Pro" panose="020B0604020202020204" pitchFamily="34" charset="0"/>
              </a:rPr>
              <a:t>（下周会请商汤的牛雅哲老师给大家详细介绍强化学习）强化学习由两部分组成：智能体和环境。在强化学习过程中，智能体与环境一直在交互</a:t>
            </a:r>
            <a:r>
              <a:rPr lang="zh-CN" b="0" i="0" dirty="0">
                <a:solidFill>
                  <a:srgbClr val="34495E"/>
                </a:solidFill>
                <a:effectLst/>
                <a:latin typeface="Source Sans Pro" panose="020B0604020202020204" pitchFamily="34" charset="0"/>
              </a:rPr>
              <a:t>，</a:t>
            </a:r>
            <a:r>
              <a:rPr lang="zh-CN" altLang="en-US" b="0" i="0" dirty="0">
                <a:solidFill>
                  <a:srgbClr val="34495E"/>
                </a:solidFill>
                <a:effectLst/>
                <a:latin typeface="Source Sans Pro" panose="020B0604020202020204" pitchFamily="34" charset="0"/>
              </a:rPr>
              <a:t>学习如何在长期内获得最多的奖励。</a:t>
            </a:r>
            <a:endParaRPr lang="zh-CN" altLang="en-US" b="0" i="0" dirty="0">
              <a:solidFill>
                <a:srgbClr val="34495E"/>
              </a:solidFill>
              <a:effectLst/>
              <a:latin typeface="Source Sans Pro" panose="020B0604020202020204" pitchFamily="34" charset="0"/>
            </a:endParaRPr>
          </a:p>
          <a:p>
            <a:endParaRPr lang="zh-CN" altLang="en-US" b="0" i="0" dirty="0">
              <a:solidFill>
                <a:srgbClr val="34495E"/>
              </a:solidFill>
              <a:effectLst/>
              <a:latin typeface="Source Sans Pro" panose="020B0604020202020204" pitchFamily="34" charset="0"/>
            </a:endParaRPr>
          </a:p>
          <a:p>
            <a:r>
              <a:rPr lang="zh-CN" altLang="en-US" b="0" i="0" dirty="0">
                <a:solidFill>
                  <a:srgbClr val="34495E"/>
                </a:solidFill>
                <a:effectLst/>
                <a:latin typeface="Source Sans Pro" panose="020B0604020202020204" pitchFamily="34" charset="0"/>
              </a:rPr>
              <a:t>具体来说看左下角的图，智能体获取当前环境状态</a:t>
            </a:r>
            <a:r>
              <a:rPr lang="en-US" altLang="zh-CN" b="0" i="0" dirty="0">
                <a:solidFill>
                  <a:srgbClr val="34495E"/>
                </a:solidFill>
                <a:effectLst/>
                <a:latin typeface="Source Sans Pro" panose="020B0604020202020204" pitchFamily="34" charset="0"/>
              </a:rPr>
              <a:t>s_t</a:t>
            </a:r>
            <a:r>
              <a:rPr lang="zh-CN" altLang="en-US" b="0" i="0" dirty="0">
                <a:solidFill>
                  <a:srgbClr val="34495E"/>
                </a:solidFill>
                <a:effectLst/>
                <a:latin typeface="Source Sans Pro" panose="020B0604020202020204" pitchFamily="34" charset="0"/>
              </a:rPr>
              <a:t>后，它会基于策略</a:t>
            </a:r>
            <a:r>
              <a:rPr lang="en-US" altLang="zh-CN" b="0" i="0" dirty="0">
                <a:solidFill>
                  <a:srgbClr val="34495E"/>
                </a:solidFill>
                <a:effectLst/>
                <a:latin typeface="Source Sans Pro" panose="020B0604020202020204" pitchFamily="34" charset="0"/>
              </a:rPr>
              <a:t> π </a:t>
            </a:r>
            <a:r>
              <a:rPr lang="zh-CN" altLang="en-US" b="0" i="0" dirty="0">
                <a:solidFill>
                  <a:srgbClr val="34495E"/>
                </a:solidFill>
                <a:effectLst/>
                <a:latin typeface="Source Sans Pro" panose="020B0604020202020204" pitchFamily="34" charset="0"/>
              </a:rPr>
              <a:t>来决定或计算出应该输出哪个动作</a:t>
            </a:r>
            <a:r>
              <a:rPr lang="en-US" altLang="zh-CN" b="0" i="0" dirty="0">
                <a:solidFill>
                  <a:srgbClr val="34495E"/>
                </a:solidFill>
                <a:effectLst/>
                <a:latin typeface="Source Sans Pro" panose="020B0604020202020204" pitchFamily="34" charset="0"/>
              </a:rPr>
              <a:t> a_t</a:t>
            </a:r>
            <a:r>
              <a:rPr lang="zh-CN" altLang="en-US" b="0" i="0" dirty="0">
                <a:solidFill>
                  <a:srgbClr val="34495E"/>
                </a:solidFill>
                <a:effectLst/>
                <a:latin typeface="Source Sans Pro" panose="020B0604020202020204" pitchFamily="34" charset="0"/>
              </a:rPr>
              <a:t>。然后这个</a:t>
            </a:r>
            <a:r>
              <a:rPr lang="en-US" altLang="zh-CN" b="0" i="0" dirty="0">
                <a:solidFill>
                  <a:srgbClr val="34495E"/>
                </a:solidFill>
                <a:effectLst/>
                <a:latin typeface="Source Sans Pro" panose="020B0604020202020204" pitchFamily="34" charset="0"/>
              </a:rPr>
              <a:t>a_t</a:t>
            </a:r>
            <a:r>
              <a:rPr lang="zh-CN" altLang="en-US" b="0" i="0" dirty="0">
                <a:solidFill>
                  <a:srgbClr val="34495E"/>
                </a:solidFill>
                <a:effectLst/>
                <a:latin typeface="Source Sans Pro" panose="020B0604020202020204" pitchFamily="34" charset="0"/>
              </a:rPr>
              <a:t>动作会在环境中被执行，环境会根据智能体采取的动作，输出下一个状态以及当前这个动作带来的奖励</a:t>
            </a:r>
            <a:r>
              <a:rPr lang="en-US" altLang="zh-CN" b="0" i="0" dirty="0">
                <a:solidFill>
                  <a:srgbClr val="34495E"/>
                </a:solidFill>
                <a:effectLst/>
                <a:latin typeface="Source Sans Pro" panose="020B0604020202020204" pitchFamily="34" charset="0"/>
              </a:rPr>
              <a:t>R_{t+1}</a:t>
            </a:r>
            <a:r>
              <a:rPr lang="zh-CN" altLang="en-US" b="0" i="0" dirty="0">
                <a:solidFill>
                  <a:srgbClr val="34495E"/>
                </a:solidFill>
                <a:effectLst/>
                <a:latin typeface="Source Sans Pro" panose="020B0604020202020204" pitchFamily="34" charset="0"/>
              </a:rPr>
              <a:t>和</a:t>
            </a:r>
            <a:r>
              <a:rPr lang="en-US" altLang="zh-CN" b="0" i="0" dirty="0">
                <a:solidFill>
                  <a:srgbClr val="34495E"/>
                </a:solidFill>
                <a:effectLst/>
                <a:latin typeface="Source Sans Pro" panose="020B0604020202020204" pitchFamily="34" charset="0"/>
              </a:rPr>
              <a:t>S_{t+1}</a:t>
            </a:r>
            <a:r>
              <a:rPr lang="zh-CN" altLang="en-US" b="0" i="0" dirty="0">
                <a:solidFill>
                  <a:srgbClr val="34495E"/>
                </a:solidFill>
                <a:effectLst/>
                <a:latin typeface="Source Sans Pro" panose="020B0604020202020204" pitchFamily="34" charset="0"/>
              </a:rPr>
              <a:t>。在后续实验设计的</a:t>
            </a:r>
            <a:r>
              <a:rPr lang="en-US" altLang="zh-CN" b="0" i="0" dirty="0">
                <a:solidFill>
                  <a:srgbClr val="34495E"/>
                </a:solidFill>
                <a:effectLst/>
                <a:latin typeface="Source Sans Pro" panose="020B0604020202020204" pitchFamily="34" charset="0"/>
              </a:rPr>
              <a:t>DQN</a:t>
            </a:r>
            <a:r>
              <a:rPr lang="zh-CN" altLang="en-US" b="0" i="0" dirty="0">
                <a:solidFill>
                  <a:srgbClr val="34495E"/>
                </a:solidFill>
                <a:effectLst/>
                <a:latin typeface="Source Sans Pro" panose="020B0604020202020204" pitchFamily="34" charset="0"/>
              </a:rPr>
              <a:t>算法中，为获取最优策略</a:t>
            </a:r>
            <a:r>
              <a:rPr lang="en-US" altLang="zh-CN" b="0" i="0" dirty="0">
                <a:solidFill>
                  <a:srgbClr val="34495E"/>
                </a:solidFill>
                <a:effectLst/>
                <a:latin typeface="Source Sans Pro" panose="020B0604020202020204" pitchFamily="34" charset="0"/>
              </a:rPr>
              <a:t>policy π</a:t>
            </a:r>
            <a:r>
              <a:rPr lang="zh-CN" altLang="en-US" b="0" i="0" dirty="0">
                <a:solidFill>
                  <a:srgbClr val="34495E"/>
                </a:solidFill>
                <a:effectLst/>
                <a:latin typeface="Source Sans Pro" panose="020B0604020202020204" pitchFamily="34" charset="0"/>
              </a:rPr>
              <a:t>，我们根据</a:t>
            </a:r>
            <a:r>
              <a:rPr lang="en-US" altLang="zh-CN" b="0" i="0" dirty="0">
                <a:solidFill>
                  <a:srgbClr val="34495E"/>
                </a:solidFill>
                <a:effectLst/>
                <a:latin typeface="Source Sans Pro" panose="020B0604020202020204" pitchFamily="34" charset="0"/>
              </a:rPr>
              <a:t>TD-ERROR</a:t>
            </a:r>
            <a:r>
              <a:rPr lang="zh-CN" altLang="en-US" b="0" i="0" dirty="0">
                <a:solidFill>
                  <a:srgbClr val="34495E"/>
                </a:solidFill>
                <a:effectLst/>
                <a:latin typeface="Source Sans Pro" panose="020B0604020202020204" pitchFamily="34" charset="0"/>
              </a:rPr>
              <a:t>来更新调整</a:t>
            </a:r>
            <a:r>
              <a:rPr lang="en-US" altLang="zh-CN" b="0" i="0" dirty="0">
                <a:solidFill>
                  <a:srgbClr val="34495E"/>
                </a:solidFill>
                <a:effectLst/>
                <a:latin typeface="Source Sans Pro" panose="020B0604020202020204" pitchFamily="34" charset="0"/>
              </a:rPr>
              <a:t>Q</a:t>
            </a:r>
            <a:r>
              <a:rPr lang="zh-CN" altLang="en-US" b="0" i="0" dirty="0">
                <a:solidFill>
                  <a:srgbClr val="34495E"/>
                </a:solidFill>
                <a:effectLst/>
                <a:latin typeface="Source Sans Pro" panose="020B0604020202020204" pitchFamily="34" charset="0"/>
              </a:rPr>
              <a:t>进行隐含求解</a:t>
            </a:r>
            <a:endParaRPr lang="zh-CN" altLang="en-US" b="0" i="0" dirty="0">
              <a:solidFill>
                <a:srgbClr val="34495E"/>
              </a:solidFill>
              <a:effectLst/>
              <a:latin typeface="Source Sans Pro" panose="020B0604020202020204" pitchFamily="34" charset="0"/>
            </a:endParaRPr>
          </a:p>
          <a:p>
            <a:br>
              <a:rPr lang="en-US" altLang="zh-CN" b="0" i="0" dirty="0">
                <a:solidFill>
                  <a:srgbClr val="34495E"/>
                </a:solidFill>
                <a:effectLst/>
                <a:latin typeface="Source Sans Pro" panose="020B0604020202020204" pitchFamily="34" charset="0"/>
              </a:rPr>
            </a:br>
            <a:r>
              <a:rPr lang="zh-CN" altLang="en-US" b="0" i="0" dirty="0">
                <a:solidFill>
                  <a:srgbClr val="34495E"/>
                </a:solidFill>
                <a:effectLst/>
                <a:latin typeface="Source Sans Pro" panose="020B0604020202020204" pitchFamily="34" charset="0"/>
              </a:rPr>
              <a:t>以大作业马里奥游戏为例进行说明，马里奥采取策略（例如采取右移</a:t>
            </a:r>
            <a:r>
              <a:rPr lang="en-US" altLang="zh-CN" b="0" i="0" dirty="0">
                <a:solidFill>
                  <a:srgbClr val="34495E"/>
                </a:solidFill>
                <a:effectLst/>
                <a:latin typeface="Source Sans Pro" panose="020B0604020202020204" pitchFamily="34" charset="0"/>
              </a:rPr>
              <a:t>action</a:t>
            </a:r>
            <a:r>
              <a:rPr lang="zh-CN" altLang="en-US" b="0" i="0" dirty="0">
                <a:solidFill>
                  <a:srgbClr val="34495E"/>
                </a:solidFill>
                <a:effectLst/>
                <a:latin typeface="Source Sans Pro" panose="020B0604020202020204" pitchFamily="34" charset="0"/>
              </a:rPr>
              <a:t>、踩掉小怪），环境做出变化得到新的状态并反馈奖励信号给</a:t>
            </a:r>
            <a:r>
              <a:rPr lang="en-US" altLang="zh-CN" b="0" i="0" dirty="0">
                <a:solidFill>
                  <a:srgbClr val="34495E"/>
                </a:solidFill>
                <a:effectLst/>
                <a:latin typeface="Source Sans Pro" panose="020B0604020202020204" pitchFamily="34" charset="0"/>
              </a:rPr>
              <a:t>agent</a:t>
            </a:r>
            <a:r>
              <a:rPr lang="zh-CN" altLang="en-US" b="0" i="0" dirty="0">
                <a:solidFill>
                  <a:srgbClr val="34495E"/>
                </a:solidFill>
                <a:effectLst/>
                <a:latin typeface="Source Sans Pro" panose="020B0604020202020204" pitchFamily="34" charset="0"/>
              </a:rPr>
              <a:t>，基于长期累积奖励最大化的目标，我们学习一个从</a:t>
            </a:r>
            <a:r>
              <a:rPr lang="en-US" altLang="zh-CN" b="0" i="0" dirty="0">
                <a:solidFill>
                  <a:srgbClr val="34495E"/>
                </a:solidFill>
                <a:effectLst/>
                <a:latin typeface="Source Sans Pro" panose="020B0604020202020204" pitchFamily="34" charset="0"/>
              </a:rPr>
              <a:t>state</a:t>
            </a:r>
            <a:r>
              <a:rPr lang="zh-CN" altLang="en-US" b="0" i="0" dirty="0">
                <a:solidFill>
                  <a:srgbClr val="34495E"/>
                </a:solidFill>
                <a:effectLst/>
                <a:latin typeface="Source Sans Pro" panose="020B0604020202020204" pitchFamily="34" charset="0"/>
              </a:rPr>
              <a:t>到</a:t>
            </a:r>
            <a:r>
              <a:rPr lang="en-US" altLang="zh-CN" b="0" i="0" dirty="0">
                <a:solidFill>
                  <a:srgbClr val="34495E"/>
                </a:solidFill>
                <a:effectLst/>
                <a:latin typeface="Source Sans Pro" panose="020B0604020202020204" pitchFamily="34" charset="0"/>
              </a:rPr>
              <a:t>action</a:t>
            </a:r>
            <a:r>
              <a:rPr lang="zh-CN" altLang="en-US" b="0" i="0" dirty="0">
                <a:solidFill>
                  <a:srgbClr val="34495E"/>
                </a:solidFill>
                <a:effectLst/>
                <a:latin typeface="Source Sans Pro" panose="020B0604020202020204" pitchFamily="34" charset="0"/>
              </a:rPr>
              <a:t>的最优策略</a:t>
            </a:r>
            <a:r>
              <a:rPr lang="en-US" altLang="zh-CN" b="0" i="0" dirty="0">
                <a:solidFill>
                  <a:srgbClr val="34495E"/>
                </a:solidFill>
                <a:effectLst/>
                <a:latin typeface="Source Sans Pro" panose="020B0604020202020204" pitchFamily="34" charset="0"/>
              </a:rPr>
              <a:t>π</a:t>
            </a:r>
            <a:r>
              <a:rPr lang="zh-CN" altLang="en-US" b="0" i="0" dirty="0">
                <a:solidFill>
                  <a:srgbClr val="34495E"/>
                </a:solidFill>
                <a:effectLst/>
                <a:latin typeface="Source Sans Pro" panose="020B0604020202020204" pitchFamily="34" charset="0"/>
              </a:rPr>
              <a:t>，通过我们调整动作空间、奖励函数，首先实现通关，再实现高分累积，甚至是在更快的时间内通关。</a:t>
            </a:r>
            <a:endParaRPr lang="en-US" altLang="zh-CN" b="0" i="0" dirty="0">
              <a:solidFill>
                <a:srgbClr val="34495E"/>
              </a:solidFill>
              <a:effectLst/>
              <a:latin typeface="Source Sans Pro"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7D50BFC5-E53A-4640-8423-E2E0442804D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与监督学习作为例子对比，例如股票预测、图形分类任务，我们有提前准备好的数据集，有对应的</a:t>
            </a:r>
            <a:r>
              <a:rPr lang="en-US" altLang="zh-CN" dirty="0"/>
              <a:t>ground_truth</a:t>
            </a:r>
            <a:r>
              <a:rPr lang="zh-CN" altLang="en-US" dirty="0"/>
              <a:t>标签，以此进行模型训练。强化学习则没有，而是给你一个交互的环境，你做出啥样的动作给你相应的奖励，你需要去不断地尝试，怎样的动作才能带来最大的奖励，从经验中不停地学习</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特点介绍：</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1</a:t>
            </a:r>
            <a:r>
              <a:rPr lang="zh-CN" altLang="en-US" dirty="0"/>
              <a:t>）试错</a:t>
            </a:r>
            <a:r>
              <a:rPr lang="en-US" altLang="zh-CN" dirty="0"/>
              <a:t>       ——</a:t>
            </a:r>
            <a:r>
              <a:rPr lang="zh-CN" altLang="en-US" dirty="0"/>
              <a:t>例如躲避老虎机</a:t>
            </a:r>
            <a:r>
              <a:rPr lang="en-US" altLang="zh-CN" dirty="0"/>
              <a:t>MAB</a:t>
            </a:r>
            <a:r>
              <a:rPr lang="zh-CN" altLang="en-US" dirty="0"/>
              <a:t>，智能体不断地在收集信息（探索）和使用信息（利用）之间切换，熟悉规律，了解这个游戏的机制是怎么样的，最终找能够获得最大长期奖励的策略</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2</a:t>
            </a:r>
            <a:r>
              <a:rPr lang="zh-CN" altLang="en-US" dirty="0"/>
              <a:t>）延迟奖励</a:t>
            </a:r>
            <a:r>
              <a:rPr lang="en-US" altLang="zh-CN" dirty="0"/>
              <a:t>——</a:t>
            </a:r>
            <a:r>
              <a:rPr lang="zh-CN" altLang="en-US" dirty="0"/>
              <a:t>例如在围棋中，一个布局上的好手可能不会立刻带来分数优势，但它为几十步之后的胜利奠定了基础。</a:t>
            </a:r>
            <a:endParaRPr lang="zh-CN" altLang="en-US" dirty="0"/>
          </a:p>
        </p:txBody>
      </p:sp>
      <p:sp>
        <p:nvSpPr>
          <p:cNvPr id="4" name="灯片编号占位符 3"/>
          <p:cNvSpPr>
            <a:spLocks noGrp="1"/>
          </p:cNvSpPr>
          <p:nvPr>
            <p:ph type="sldNum" sz="quarter" idx="5"/>
          </p:nvPr>
        </p:nvSpPr>
        <p:spPr/>
        <p:txBody>
          <a:bodyPr/>
          <a:lstStyle/>
          <a:p>
            <a:fld id="{7D50BFC5-E53A-4640-8423-E2E0442804D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i="0" dirty="0">
              <a:solidFill>
                <a:srgbClr val="2E3033"/>
              </a:solidFill>
              <a:effectLst/>
              <a:latin typeface="Arial" panose="020B0604020202020204" pitchFamily="34" charset="0"/>
            </a:endParaRPr>
          </a:p>
          <a:p>
            <a:endParaRPr lang="zh-CN" altLang="en-US" b="0" i="0" dirty="0">
              <a:solidFill>
                <a:srgbClr val="2E3033"/>
              </a:solidFill>
              <a:effectLst/>
              <a:latin typeface="Arial" panose="020B0604020202020204" pitchFamily="34" charset="0"/>
            </a:endParaRPr>
          </a:p>
          <a:p>
            <a:pPr marL="0" lvl="1"/>
            <a:r>
              <a:rPr lang="zh-CN" altLang="en-US" dirty="0">
                <a:sym typeface="+mn-ea"/>
              </a:rPr>
              <a:t>训练数据前后两帧有很明显的相关性：</a:t>
            </a:r>
            <a:r>
              <a:rPr lang="zh-CN" altLang="en-US" b="0" i="0" dirty="0">
                <a:solidFill>
                  <a:srgbClr val="2E3033"/>
                </a:solidFill>
                <a:effectLst/>
                <a:latin typeface="Arial" panose="020B0604020202020204" pitchFamily="34" charset="0"/>
              </a:rPr>
              <a:t>智能体采取一个行动（比如按一下右键）后，下一帧图像</a:t>
            </a:r>
            <a:r>
              <a:rPr lang="en-US" altLang="zh-CN" b="0" i="0" dirty="0">
                <a:solidFill>
                  <a:srgbClr val="2E3033"/>
                </a:solidFill>
                <a:effectLst/>
                <a:latin typeface="Arial" panose="020B0604020202020204" pitchFamily="34" charset="0"/>
              </a:rPr>
              <a:t> </a:t>
            </a:r>
            <a:r>
              <a:rPr lang="en-US" b="0" i="0" dirty="0">
                <a:solidFill>
                  <a:srgbClr val="2E3033"/>
                </a:solidFill>
                <a:effectLst/>
                <a:latin typeface="Arial" panose="020B0604020202020204" pitchFamily="34" charset="0"/>
              </a:rPr>
              <a:t>s</a:t>
            </a:r>
            <a:r>
              <a:rPr lang="en-US" altLang="zh-CN" b="0" i="0" dirty="0">
                <a:solidFill>
                  <a:srgbClr val="2E3033"/>
                </a:solidFill>
                <a:effectLst/>
                <a:latin typeface="Arial" panose="020B0604020202020204" pitchFamily="34" charset="0"/>
              </a:rPr>
              <a:t>_{t+1} </a:t>
            </a:r>
            <a:r>
              <a:rPr lang="zh-CN" altLang="en-US" b="0" i="0" dirty="0">
                <a:solidFill>
                  <a:srgbClr val="2E3033"/>
                </a:solidFill>
                <a:effectLst/>
                <a:latin typeface="Arial" panose="020B0604020202020204" pitchFamily="34" charset="0"/>
              </a:rPr>
              <a:t>与当前帧</a:t>
            </a:r>
            <a:r>
              <a:rPr lang="en-US" altLang="zh-CN" b="0" i="0" dirty="0">
                <a:solidFill>
                  <a:srgbClr val="2E3033"/>
                </a:solidFill>
                <a:effectLst/>
                <a:latin typeface="Arial" panose="020B0604020202020204" pitchFamily="34" charset="0"/>
              </a:rPr>
              <a:t> </a:t>
            </a:r>
            <a:r>
              <a:rPr lang="en-US" b="0" i="0" dirty="0">
                <a:solidFill>
                  <a:srgbClr val="2E3033"/>
                </a:solidFill>
                <a:effectLst/>
                <a:latin typeface="Arial" panose="020B0604020202020204" pitchFamily="34" charset="0"/>
              </a:rPr>
              <a:t>s</a:t>
            </a:r>
            <a:r>
              <a:rPr lang="en-US" altLang="zh-CN" b="0" i="0" dirty="0">
                <a:solidFill>
                  <a:srgbClr val="2E3033"/>
                </a:solidFill>
                <a:effectLst/>
                <a:latin typeface="Arial" panose="020B0604020202020204" pitchFamily="34" charset="0"/>
              </a:rPr>
              <a:t>_t </a:t>
            </a:r>
            <a:r>
              <a:rPr lang="zh-CN" altLang="en-US" b="0" i="0" dirty="0">
                <a:solidFill>
                  <a:srgbClr val="2E3033"/>
                </a:solidFill>
                <a:effectLst/>
                <a:latin typeface="Arial" panose="020B0604020202020204" pitchFamily="34" charset="0"/>
              </a:rPr>
              <a:t>之间只有微小的变化（马里奥可能只向前移动了几个像素，或者画面滚动了一点点）。它们在大部分像素上是完全一样的。这种高度的相似性就是所谓的</a:t>
            </a:r>
            <a:r>
              <a:rPr lang="en-US" altLang="zh-CN" b="0" i="0" dirty="0">
                <a:solidFill>
                  <a:srgbClr val="2E3033"/>
                </a:solidFill>
                <a:effectLst/>
                <a:latin typeface="Arial" panose="020B0604020202020204" pitchFamily="34" charset="0"/>
              </a:rPr>
              <a:t>“</a:t>
            </a:r>
            <a:r>
              <a:rPr lang="zh-CN" altLang="en-US" b="0" i="0" dirty="0">
                <a:solidFill>
                  <a:srgbClr val="2E3033"/>
                </a:solidFill>
                <a:effectLst/>
                <a:latin typeface="Arial" panose="020B0604020202020204" pitchFamily="34" charset="0"/>
              </a:rPr>
              <a:t>明显的相关性</a:t>
            </a:r>
            <a:r>
              <a:rPr lang="en-US" altLang="zh-CN" b="0" i="0" dirty="0">
                <a:solidFill>
                  <a:srgbClr val="2E3033"/>
                </a:solidFill>
                <a:effectLst/>
                <a:latin typeface="Arial" panose="020B0604020202020204" pitchFamily="34" charset="0"/>
              </a:rPr>
              <a:t>”</a:t>
            </a:r>
            <a:r>
              <a:rPr lang="zh-CN" altLang="en-US" b="0" i="0" dirty="0">
                <a:solidFill>
                  <a:srgbClr val="2E3033"/>
                </a:solidFill>
                <a:effectLst/>
                <a:latin typeface="Arial" panose="020B0604020202020204" pitchFamily="34" charset="0"/>
              </a:rPr>
              <a:t>。在许多机器学习算法（尤其是深度学习）中，我们通常假设训练数据是独立同分布的，为了打破这种强烈的时序相关性，我们后面会介绍所谓的经验回放，即在训练时，神经网络不是使用刚刚产生的最新数据，而是随机地从这个缓冲区中抽取一个批次（</a:t>
            </a:r>
            <a:r>
              <a:rPr lang="en-US" altLang="zh-CN" b="0" i="0" dirty="0">
                <a:solidFill>
                  <a:srgbClr val="2E3033"/>
                </a:solidFill>
                <a:effectLst/>
                <a:latin typeface="Arial" panose="020B0604020202020204" pitchFamily="34" charset="0"/>
              </a:rPr>
              <a:t>Batch</a:t>
            </a:r>
            <a:r>
              <a:rPr lang="zh-CN" altLang="en-US" b="0" i="0" dirty="0">
                <a:solidFill>
                  <a:srgbClr val="2E3033"/>
                </a:solidFill>
                <a:effectLst/>
                <a:latin typeface="Arial" panose="020B0604020202020204" pitchFamily="34" charset="0"/>
              </a:rPr>
              <a:t>）的数据来更新模型，来解决相关性问题</a:t>
            </a:r>
            <a:endParaRPr lang="zh-CN" altLang="en-US" b="0" i="0" dirty="0">
              <a:solidFill>
                <a:srgbClr val="2E3033"/>
              </a:solidFill>
              <a:effectLst/>
              <a:latin typeface="Arial" panose="020B0604020202020204" pitchFamily="34" charset="0"/>
            </a:endParaRPr>
          </a:p>
          <a:p>
            <a:pPr marL="0" lvl="1"/>
            <a:endParaRPr lang="zh-CN" altLang="en-US" b="0" i="0" dirty="0">
              <a:solidFill>
                <a:srgbClr val="2E3033"/>
              </a:solidFill>
              <a:effectLst/>
              <a:latin typeface="Arial" panose="020B0604020202020204" pitchFamily="34" charset="0"/>
            </a:endParaRPr>
          </a:p>
          <a:p>
            <a:r>
              <a:rPr lang="zh-CN" altLang="en-US" b="0" i="0" dirty="0">
                <a:solidFill>
                  <a:srgbClr val="2E3033"/>
                </a:solidFill>
                <a:effectLst/>
                <a:latin typeface="Arial" panose="020B0604020202020204" pitchFamily="34" charset="0"/>
              </a:rPr>
              <a:t>强化学习是试图最大化奖励信号，而不是试图寻找隐藏的结构。</a:t>
            </a:r>
            <a:r>
              <a:rPr lang="zh-CN" altLang="en-US" dirty="0"/>
              <a:t>而是它是要通过与环境交互的结果，不断改进策略，这一点大家要注意</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D50BFC5-E53A-4640-8423-E2E0442804D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这里所谓的</a:t>
            </a:r>
            <a:r>
              <a:rPr lang="en-US" altLang="zh-CN" b="0" dirty="0"/>
              <a:t>“</a:t>
            </a:r>
            <a:r>
              <a:rPr lang="zh-CN" altLang="en-US" b="0" dirty="0"/>
              <a:t>建模</a:t>
            </a:r>
            <a:r>
              <a:rPr lang="en-US" altLang="zh-CN" b="0" dirty="0"/>
              <a:t>”</a:t>
            </a:r>
            <a:r>
              <a:rPr lang="zh-CN" altLang="en-US" b="0" dirty="0"/>
              <a:t>指的是使用一个数学框架来形式化地描述强化学习中的环境（</a:t>
            </a:r>
            <a:r>
              <a:rPr lang="en-US" altLang="zh-CN" b="0" dirty="0"/>
              <a:t>Environment</a:t>
            </a:r>
            <a:r>
              <a:rPr lang="zh-CN" altLang="en-US" b="0" dirty="0"/>
              <a:t>）和智能体（</a:t>
            </a:r>
            <a:r>
              <a:rPr lang="en-US" altLang="zh-CN" b="0" dirty="0"/>
              <a:t>Agent</a:t>
            </a:r>
            <a:r>
              <a:rPr lang="zh-CN" altLang="en-US" b="0" dirty="0"/>
              <a:t>）之间的交互过程。</a:t>
            </a:r>
            <a:endParaRPr lang="zh-CN" altLang="en-US" b="0" dirty="0"/>
          </a:p>
          <a:p>
            <a:r>
              <a:rPr lang="zh-CN" altLang="en-US" b="0" dirty="0"/>
              <a:t>对于强化学习，</a:t>
            </a:r>
            <a:r>
              <a:rPr lang="zh-CN" altLang="en-US" dirty="0">
                <a:sym typeface="+mn-ea"/>
              </a:rPr>
              <a:t>能否建模为 </a:t>
            </a:r>
            <a:r>
              <a:rPr lang="en-US" altLang="zh-CN" dirty="0">
                <a:sym typeface="+mn-ea"/>
              </a:rPr>
              <a:t>MDP </a:t>
            </a:r>
            <a:r>
              <a:rPr lang="zh-CN" altLang="en-US" dirty="0">
                <a:sym typeface="+mn-ea"/>
              </a:rPr>
              <a:t>是一个问题能否使用</a:t>
            </a:r>
            <a:r>
              <a:rPr lang="en-US" altLang="zh-CN" dirty="0">
                <a:sym typeface="+mn-ea"/>
              </a:rPr>
              <a:t>RL</a:t>
            </a:r>
            <a:r>
              <a:rPr lang="zh-CN" altLang="en-US" dirty="0">
                <a:sym typeface="+mn-ea"/>
              </a:rPr>
              <a:t>解决的前提</a:t>
            </a:r>
            <a:r>
              <a:rPr lang="zh-CN" altLang="en-US" b="0" dirty="0"/>
              <a:t>，强化学习的算法是基于</a:t>
            </a:r>
            <a:r>
              <a:rPr lang="en-US" altLang="zh-CN" b="0" dirty="0"/>
              <a:t>MDP</a:t>
            </a:r>
            <a:r>
              <a:rPr lang="zh-CN" altLang="en-US" b="0" dirty="0"/>
              <a:t>出发的。</a:t>
            </a:r>
            <a:r>
              <a:rPr lang="zh-CN" altLang="en-US" dirty="0">
                <a:sym typeface="+mn-ea"/>
              </a:rPr>
              <a:t>马尔科夫决策过程（</a:t>
            </a:r>
            <a:r>
              <a:rPr lang="en-US" altLang="zh-CN" dirty="0">
                <a:sym typeface="+mn-ea"/>
              </a:rPr>
              <a:t>Markov Decision Process</a:t>
            </a:r>
            <a:r>
              <a:rPr lang="zh-CN" altLang="en-US" dirty="0">
                <a:sym typeface="+mn-ea"/>
              </a:rPr>
              <a:t>，</a:t>
            </a:r>
            <a:r>
              <a:rPr lang="en-US" altLang="zh-CN" dirty="0">
                <a:sym typeface="+mn-ea"/>
              </a:rPr>
              <a:t>MDP</a:t>
            </a:r>
            <a:r>
              <a:rPr lang="zh-CN" altLang="en-US" dirty="0">
                <a:sym typeface="+mn-ea"/>
              </a:rPr>
              <a:t>，</a:t>
            </a:r>
            <a:r>
              <a:rPr lang="en-US" altLang="zh-CN" dirty="0">
                <a:sym typeface="+mn-ea"/>
              </a:rPr>
              <a:t>t+1</a:t>
            </a:r>
            <a:r>
              <a:rPr lang="zh-CN" altLang="en-US" dirty="0">
                <a:sym typeface="+mn-ea"/>
              </a:rPr>
              <a:t>时刻的状态只取决于当前时刻</a:t>
            </a:r>
            <a:r>
              <a:rPr lang="en-US" altLang="zh-CN" dirty="0">
                <a:sym typeface="+mn-ea"/>
              </a:rPr>
              <a:t>t</a:t>
            </a:r>
            <a:r>
              <a:rPr lang="zh-CN" altLang="en-US" dirty="0">
                <a:sym typeface="+mn-ea"/>
              </a:rPr>
              <a:t>的状态，与过去无关</a:t>
            </a:r>
            <a:endParaRPr lang="zh-CN" altLang="en-US" b="0" dirty="0"/>
          </a:p>
          <a:p>
            <a:endParaRPr lang="zh-CN" altLang="en-US" b="0" dirty="0"/>
          </a:p>
          <a:p>
            <a:r>
              <a:rPr lang="zh-CN" altLang="en-US" b="0" dirty="0"/>
              <a:t>具体来说，</a:t>
            </a:r>
            <a:r>
              <a:rPr lang="en-US" altLang="zh-CN" b="0" dirty="0"/>
              <a:t>MDP=</a:t>
            </a:r>
            <a:r>
              <a:rPr lang="en-US" altLang="zh-CN" dirty="0">
                <a:sym typeface="+mn-ea"/>
              </a:rPr>
              <a:t>Markov Decision Process</a:t>
            </a:r>
            <a:r>
              <a:rPr lang="zh-CN" altLang="en-US" dirty="0">
                <a:sym typeface="+mn-ea"/>
              </a:rPr>
              <a:t>，</a:t>
            </a:r>
            <a:r>
              <a:rPr lang="zh-CN" altLang="en-US" b="0" dirty="0"/>
              <a:t>是一个五元组：</a:t>
            </a:r>
            <a:endParaRPr lang="zh-CN" altLang="en-US" b="0" dirty="0"/>
          </a:p>
          <a:p>
            <a:r>
              <a:rPr lang="en-US" altLang="zh-CN" b="0" dirty="0"/>
              <a:t>1. S</a:t>
            </a:r>
            <a:r>
              <a:rPr lang="zh-CN" altLang="en-US" b="0" dirty="0"/>
              <a:t>：状态的集合，状态空间（在马里奥游戏中，是当前的画面）</a:t>
            </a:r>
            <a:endParaRPr lang="zh-CN" altLang="en-US" b="0" dirty="0"/>
          </a:p>
          <a:p>
            <a:r>
              <a:rPr lang="en-US" altLang="zh-CN" b="0" dirty="0"/>
              <a:t>2. A</a:t>
            </a:r>
            <a:r>
              <a:rPr lang="zh-CN" altLang="en-US" b="0" dirty="0"/>
              <a:t>：动作的集合，动作空间（上下左右、跳操作）</a:t>
            </a:r>
            <a:endParaRPr lang="zh-CN" altLang="en-US" b="0" dirty="0"/>
          </a:p>
          <a:p>
            <a:r>
              <a:rPr lang="en-US" altLang="zh-CN" b="0" dirty="0"/>
              <a:t>3. P</a:t>
            </a:r>
            <a:r>
              <a:rPr lang="zh-CN" altLang="en-US" b="0" dirty="0"/>
              <a:t>：状态转移概率</a:t>
            </a:r>
            <a:endParaRPr lang="zh-CN" altLang="en-US" b="0" dirty="0"/>
          </a:p>
          <a:p>
            <a:r>
              <a:rPr lang="en-US" altLang="zh-CN" b="0" dirty="0"/>
              <a:t>4. R</a:t>
            </a:r>
            <a:r>
              <a:rPr lang="zh-CN" altLang="en-US" b="0" dirty="0"/>
              <a:t>：奖励函数。</a:t>
            </a:r>
            <a:r>
              <a:rPr lang="en-US" altLang="zh-CN" b="0" dirty="0"/>
              <a:t> </a:t>
            </a:r>
            <a:r>
              <a:rPr lang="zh-CN" altLang="en-US" b="0" dirty="0"/>
              <a:t>为什么以</a:t>
            </a:r>
            <a:r>
              <a:rPr lang="en-US" altLang="zh-CN" b="0" dirty="0"/>
              <a:t>s_t+1</a:t>
            </a:r>
            <a:r>
              <a:rPr lang="zh-CN" altLang="en-US" b="0" dirty="0"/>
              <a:t>是条件？动作</a:t>
            </a:r>
            <a:r>
              <a:rPr lang="en-US" altLang="zh-CN" b="0" dirty="0"/>
              <a:t> a_t </a:t>
            </a:r>
            <a:r>
              <a:rPr lang="zh-CN" altLang="en-US" b="0" dirty="0"/>
              <a:t>在</a:t>
            </a:r>
            <a:r>
              <a:rPr lang="en-US" altLang="zh-CN" b="0" dirty="0"/>
              <a:t> s_t </a:t>
            </a:r>
            <a:r>
              <a:rPr lang="zh-CN" altLang="en-US" b="0" dirty="0"/>
              <a:t>时，有</a:t>
            </a:r>
            <a:r>
              <a:rPr lang="en-US" altLang="zh-CN" b="0" dirty="0"/>
              <a:t> 50% </a:t>
            </a:r>
            <a:r>
              <a:rPr lang="zh-CN" altLang="en-US" b="0" dirty="0"/>
              <a:t>概率导致成功状态</a:t>
            </a:r>
            <a:r>
              <a:rPr lang="en-US" altLang="zh-CN" b="0" dirty="0"/>
              <a:t> s_{success}</a:t>
            </a:r>
            <a:r>
              <a:rPr lang="zh-CN" altLang="en-US" b="0" dirty="0"/>
              <a:t>（奖励</a:t>
            </a:r>
            <a:r>
              <a:rPr lang="en-US" altLang="zh-CN" b="0" dirty="0"/>
              <a:t> +10</a:t>
            </a:r>
            <a:r>
              <a:rPr lang="zh-CN" altLang="en-US" b="0" dirty="0"/>
              <a:t>），</a:t>
            </a:r>
            <a:r>
              <a:rPr lang="en-US" altLang="zh-CN" b="0" dirty="0"/>
              <a:t>50% </a:t>
            </a:r>
            <a:r>
              <a:rPr lang="zh-CN" altLang="en-US" b="0" dirty="0"/>
              <a:t>概率导致失败状态</a:t>
            </a:r>
            <a:r>
              <a:rPr lang="en-US" altLang="zh-CN" b="0" dirty="0"/>
              <a:t> s_{fail}</a:t>
            </a:r>
            <a:r>
              <a:rPr lang="zh-CN" altLang="en-US" b="0" dirty="0"/>
              <a:t>（奖励</a:t>
            </a:r>
            <a:r>
              <a:rPr lang="en-US" altLang="zh-CN" b="0" dirty="0"/>
              <a:t> -10</a:t>
            </a:r>
            <a:r>
              <a:rPr lang="zh-CN" altLang="en-US" b="0" dirty="0"/>
              <a:t>）。</a:t>
            </a:r>
            <a:r>
              <a:rPr lang="en-US" altLang="zh-CN" b="0" dirty="0"/>
              <a:t>R(s_t, a_t)</a:t>
            </a:r>
            <a:r>
              <a:rPr lang="zh-CN" altLang="en-US" b="0" dirty="0"/>
              <a:t>只能是它们的期望值</a:t>
            </a:r>
            <a:r>
              <a:rPr lang="en-US" altLang="zh-CN" b="0" dirty="0"/>
              <a:t> 0</a:t>
            </a:r>
            <a:r>
              <a:rPr lang="zh-CN" altLang="en-US" b="0" dirty="0"/>
              <a:t>。而</a:t>
            </a:r>
            <a:r>
              <a:rPr lang="en-US" altLang="zh-CN" b="0" dirty="0"/>
              <a:t> R(s_t, a_t, s_{t+1}) </a:t>
            </a:r>
            <a:r>
              <a:rPr lang="zh-CN" altLang="en-US" b="0" dirty="0"/>
              <a:t>能够准确地区分：转移到</a:t>
            </a:r>
            <a:r>
              <a:rPr lang="en-US" altLang="zh-CN" b="0" dirty="0"/>
              <a:t> s_{success} </a:t>
            </a:r>
            <a:r>
              <a:rPr lang="zh-CN" altLang="en-US" b="0" dirty="0"/>
              <a:t>时奖励是</a:t>
            </a:r>
            <a:r>
              <a:rPr lang="en-US" altLang="zh-CN" b="0" dirty="0"/>
              <a:t> +10</a:t>
            </a:r>
            <a:r>
              <a:rPr lang="zh-CN" altLang="en-US" b="0" dirty="0"/>
              <a:t>，转移到</a:t>
            </a:r>
            <a:r>
              <a:rPr lang="en-US" altLang="zh-CN" b="0" dirty="0"/>
              <a:t> s_{fail}</a:t>
            </a:r>
            <a:r>
              <a:rPr lang="zh-CN" altLang="en-US" b="0" dirty="0"/>
              <a:t>时奖励是</a:t>
            </a:r>
            <a:r>
              <a:rPr lang="en-US" altLang="zh-CN" b="0" dirty="0"/>
              <a:t> -10</a:t>
            </a:r>
            <a:r>
              <a:rPr lang="zh-CN" altLang="en-US" b="0" dirty="0"/>
              <a:t>。</a:t>
            </a:r>
            <a:endParaRPr lang="zh-CN" altLang="en-US" b="0" dirty="0"/>
          </a:p>
          <a:p>
            <a:r>
              <a:rPr lang="en-US" altLang="zh-CN" b="0" dirty="0"/>
              <a:t>5. </a:t>
            </a:r>
            <a:r>
              <a:rPr lang="zh-CN" altLang="en-US" b="0" dirty="0"/>
              <a:t>伽马（折扣因子）：通过引入</a:t>
            </a:r>
            <a:r>
              <a:rPr lang="en-US" altLang="zh-CN" b="0" dirty="0"/>
              <a:t>discount</a:t>
            </a:r>
            <a:r>
              <a:rPr lang="zh-CN" altLang="en-US" b="0" dirty="0"/>
              <a:t>使得</a:t>
            </a:r>
            <a:r>
              <a:rPr lang="en-US" altLang="zh-CN" b="0" dirty="0"/>
              <a:t>return </a:t>
            </a:r>
            <a:r>
              <a:rPr lang="zh-CN" altLang="en-US" b="0" dirty="0"/>
              <a:t>收敛，否则</a:t>
            </a:r>
            <a:r>
              <a:rPr lang="en-US" altLang="zh-CN" b="0" dirty="0"/>
              <a:t>G</a:t>
            </a:r>
            <a:r>
              <a:rPr lang="zh-CN" altLang="en-US" b="0" dirty="0"/>
              <a:t>为无限大，无法比较策略的好坏。同时通过调整伽马值，大远视，小近视。</a:t>
            </a:r>
            <a:endParaRPr lang="zh-CN" altLang="en-US" b="0" dirty="0"/>
          </a:p>
          <a:p>
            <a:endParaRPr lang="zh-CN" altLang="en-US" b="0" dirty="0"/>
          </a:p>
          <a:p>
            <a:endParaRPr lang="zh-CN" altLang="en-US" b="0" dirty="0"/>
          </a:p>
          <a:p>
            <a:r>
              <a:rPr lang="zh-CN" altLang="en-US" b="0" dirty="0"/>
              <a:t>观测：不完整的环境描述，</a:t>
            </a:r>
            <a:r>
              <a:rPr lang="zh-CN" altLang="en-US" dirty="0"/>
              <a:t>由传感器或观测设备获取</a:t>
            </a:r>
            <a:endParaRPr lang="en-US" altLang="zh-CN" b="0" dirty="0"/>
          </a:p>
          <a:p>
            <a:r>
              <a:rPr lang="zh-CN" altLang="en-US" b="0" dirty="0"/>
              <a:t>状态：完整的环境描述，包括所有的有用信息</a:t>
            </a:r>
            <a:endParaRPr lang="en-US" altLang="zh-CN" b="0" dirty="0"/>
          </a:p>
          <a:p>
            <a:r>
              <a:rPr lang="zh-CN" altLang="en-US" b="0" dirty="0"/>
              <a:t>真实情况中，状态往往是不可知的。因此，我们需要通过对于环境的观测采样状态的结果来进行强化学习。</a:t>
            </a:r>
            <a:endParaRPr lang="zh-CN" altLang="en-US" b="0" dirty="0"/>
          </a:p>
        </p:txBody>
      </p:sp>
      <p:sp>
        <p:nvSpPr>
          <p:cNvPr id="4" name="灯片编号占位符 3"/>
          <p:cNvSpPr>
            <a:spLocks noGrp="1"/>
          </p:cNvSpPr>
          <p:nvPr>
            <p:ph type="sldNum" sz="quarter" idx="5"/>
          </p:nvPr>
        </p:nvSpPr>
        <p:spPr/>
        <p:txBody>
          <a:bodyPr/>
          <a:lstStyle/>
          <a:p>
            <a:fld id="{7D50BFC5-E53A-4640-8423-E2E0442804D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强化学习存在随机性。是什么决定了一局游戏的内容？为什么开局相同，不同玩家游戏的内容细节全完全不同？</a:t>
            </a:r>
            <a:endParaRPr lang="zh-CN" altLang="en-US" dirty="0">
              <a:sym typeface="+mn-ea"/>
            </a:endParaRPr>
          </a:p>
          <a:p>
            <a:endParaRPr lang="zh-CN" altLang="en-US" dirty="0">
              <a:sym typeface="+mn-ea"/>
            </a:endParaRPr>
          </a:p>
          <a:p>
            <a:r>
              <a:rPr lang="zh-CN" altLang="en-US" dirty="0">
                <a:sym typeface="+mn-ea"/>
              </a:rPr>
              <a:t>以马里奥游戏为例，同一个玩家、开局条件一样，几乎很难做到过程和结果复刻。这是为什么呢？</a:t>
            </a:r>
            <a:endParaRPr lang="zh-CN" altLang="en-US" dirty="0">
              <a:sym typeface="+mn-ea"/>
            </a:endParaRPr>
          </a:p>
          <a:p>
            <a:endParaRPr lang="zh-CN" altLang="en-US" dirty="0"/>
          </a:p>
          <a:p>
            <a:r>
              <a:rPr lang="en-US" altLang="zh-CN" dirty="0"/>
              <a:t>1</a:t>
            </a:r>
            <a:r>
              <a:rPr lang="zh-CN" altLang="en-US" dirty="0"/>
              <a:t>）动作随机：</a:t>
            </a:r>
            <a:r>
              <a:rPr lang="en-US" altLang="zh-CN" dirty="0"/>
              <a:t>a_t</a:t>
            </a:r>
            <a:r>
              <a:rPr lang="zh-CN" altLang="en-US" dirty="0"/>
              <a:t>是根据策略按概率采样的出来的，举例来说，在同样马里奥的位置，我们可能会选择跳、也可能会选择吃金币。</a:t>
            </a:r>
            <a:endParaRPr lang="zh-CN" altLang="en-US" dirty="0"/>
          </a:p>
          <a:p>
            <a:r>
              <a:rPr lang="en-US" altLang="zh-CN" dirty="0"/>
              <a:t>2</a:t>
            </a:r>
            <a:r>
              <a:rPr lang="zh-CN" altLang="en-US" dirty="0"/>
              <a:t>）状态随机：</a:t>
            </a:r>
            <a:r>
              <a:rPr lang="en-US" altLang="zh-CN" dirty="0"/>
              <a:t>s_t</a:t>
            </a:r>
            <a:r>
              <a:rPr lang="zh-CN" altLang="en-US" dirty="0"/>
              <a:t>是基于状态转移的表达式，距离来说，哪怕当前游戏状态相同、玩家采取相同的动作，环境给出的新状态也未必互会一致。</a:t>
            </a:r>
            <a:r>
              <a:rPr lang="en-US" altLang="zh-CN" dirty="0"/>
              <a:t> </a:t>
            </a:r>
            <a:r>
              <a:rPr lang="zh-CN" altLang="en-US" dirty="0"/>
              <a:t>例如同样是吃神秘宝箱，可能是不同的道具，可能是金币、超级蘑菇、火之花</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D50BFC5-E53A-4640-8423-E2E0442804D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首先有两个定义：</a:t>
            </a:r>
            <a:r>
              <a:rPr lang="en-US" altLang="zh-CN" dirty="0"/>
              <a:t>policy</a:t>
            </a:r>
            <a:r>
              <a:rPr lang="zh-CN" altLang="en-US" dirty="0"/>
              <a:t>和</a:t>
            </a:r>
            <a:r>
              <a:rPr lang="en-US" altLang="zh-CN" dirty="0"/>
              <a:t>return</a:t>
            </a:r>
            <a:endParaRPr lang="zh-CN" altLang="en-US" dirty="0"/>
          </a:p>
          <a:p>
            <a:r>
              <a:rPr lang="zh-CN" altLang="en-US" dirty="0"/>
              <a:t>强化学习的目标：</a:t>
            </a:r>
            <a:r>
              <a:rPr lang="zh-CN" altLang="en-US" dirty="0">
                <a:sym typeface="+mn-ea"/>
              </a:rPr>
              <a:t>使得累计折扣回报最大的策略，汇报是用符号</a:t>
            </a:r>
            <a:r>
              <a:rPr lang="en-US" altLang="zh-CN" dirty="0">
                <a:sym typeface="+mn-ea"/>
              </a:rPr>
              <a:t>G_t</a:t>
            </a:r>
            <a:r>
              <a:rPr lang="zh-CN" altLang="en-US" dirty="0">
                <a:sym typeface="+mn-ea"/>
              </a:rPr>
              <a:t>来描述的，基于每刻的回报乘上折扣因子求和来表示</a:t>
            </a:r>
            <a:endParaRPr lang="zh-CN" altLang="en-US" dirty="0">
              <a:sym typeface="+mn-ea"/>
            </a:endParaRPr>
          </a:p>
          <a:p>
            <a:endParaRPr lang="zh-CN" altLang="en-US" dirty="0">
              <a:sym typeface="+mn-ea"/>
            </a:endParaRPr>
          </a:p>
          <a:p>
            <a:r>
              <a:rPr lang="zh-CN" altLang="en-US" dirty="0">
                <a:sym typeface="+mn-ea"/>
              </a:rPr>
              <a:t>互动问题：</a:t>
            </a:r>
            <a:r>
              <a:rPr lang="zh-CN" dirty="0">
                <a:sym typeface="+mn-ea"/>
              </a:rPr>
              <a:t>为什么不是最大化单步奖励</a:t>
            </a:r>
            <a:r>
              <a:rPr lang="zh-CN" altLang="en-US" dirty="0">
                <a:sym typeface="+mn-ea"/>
              </a:rPr>
              <a:t>？</a:t>
            </a:r>
            <a:endParaRPr lang="zh-CN" altLang="en-US" dirty="0">
              <a:sym typeface="+mn-ea"/>
            </a:endParaRPr>
          </a:p>
          <a:p>
            <a:r>
              <a:rPr lang="zh-CN" altLang="en-US" dirty="0">
                <a:sym typeface="+mn-ea"/>
              </a:rPr>
              <a:t>也就是</a:t>
            </a:r>
            <a:r>
              <a:rPr lang="en-US" altLang="zh-CN" dirty="0">
                <a:sym typeface="+mn-ea"/>
              </a:rPr>
              <a:t>γ=0</a:t>
            </a:r>
            <a:r>
              <a:rPr lang="zh-CN" altLang="en-US" dirty="0">
                <a:sym typeface="+mn-ea"/>
              </a:rPr>
              <a:t>，智能体只关注当前即时奖励，这样太短视，使得模型选择一个短期看起来最优，但长期非常糟糕的动作，也就是有延迟奖励的任务上表现会不佳。</a:t>
            </a:r>
            <a:endParaRPr lang="zh-CN" altLang="en-US" dirty="0">
              <a:sym typeface="+mn-ea"/>
            </a:endParaRPr>
          </a:p>
          <a:p>
            <a:r>
              <a:rPr lang="zh-CN" altLang="en-US" dirty="0">
                <a:sym typeface="+mn-ea"/>
              </a:rPr>
              <a:t>同样的，</a:t>
            </a:r>
            <a:r>
              <a:rPr lang="en-US" altLang="zh-CN" dirty="0">
                <a:sym typeface="+mn-ea"/>
              </a:rPr>
              <a:t>γ</a:t>
            </a:r>
            <a:r>
              <a:rPr lang="en-US" altLang="zh-CN" dirty="0">
                <a:sym typeface="+mn-ea"/>
              </a:rPr>
              <a:t>=1</a:t>
            </a:r>
            <a:r>
              <a:rPr lang="zh-CN" altLang="en-US" dirty="0">
                <a:sym typeface="+mn-ea"/>
              </a:rPr>
              <a:t>，非常远视，一视同仁，但这会回报可能会趋于无穷大导致不收敛，影响短期决策。</a:t>
            </a:r>
            <a:endParaRPr lang="zh-CN" altLang="en-US" dirty="0">
              <a:sym typeface="+mn-ea"/>
            </a:endParaRPr>
          </a:p>
          <a:p>
            <a:r>
              <a:rPr lang="zh-CN" dirty="0">
                <a:sym typeface="+mn-ea"/>
              </a:rPr>
              <a:t>通常都是把伽马设置在</a:t>
            </a:r>
            <a:r>
              <a:rPr lang="en-US" altLang="zh-CN" dirty="0">
                <a:sym typeface="+mn-ea"/>
              </a:rPr>
              <a:t>0.9~0.99</a:t>
            </a:r>
            <a:r>
              <a:rPr lang="zh-CN" altLang="en-US" dirty="0">
                <a:sym typeface="+mn-ea"/>
              </a:rPr>
              <a:t>，是一个兼顾数学收敛性、平衡了短期、长期回报的参数值。</a:t>
            </a:r>
            <a:endParaRPr lang="zh-CN" altLang="en-US" dirty="0"/>
          </a:p>
        </p:txBody>
      </p:sp>
      <p:sp>
        <p:nvSpPr>
          <p:cNvPr id="4" name="灯片编号占位符 3"/>
          <p:cNvSpPr>
            <a:spLocks noGrp="1"/>
          </p:cNvSpPr>
          <p:nvPr>
            <p:ph type="sldNum" sz="quarter" idx="5"/>
          </p:nvPr>
        </p:nvSpPr>
        <p:spPr/>
        <p:txBody>
          <a:bodyPr/>
          <a:lstStyle/>
          <a:p>
            <a:fld id="{7D50BFC5-E53A-4640-8423-E2E0442804D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0632517-EBF8-4CC4-826D-0752324EAF95}"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1063252-DF49-4A61-896A-908701504B8D}"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A6E4B5-64D0-445A-8613-5E832EDC715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6D7858D-FBFA-45DD-8168-3182DC6D9AB7}"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2C21400-9A10-4448-8D5F-4F7D202EEF76}"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2FCFFD8-5B84-4A91-8F0E-C4740C05AAE7}"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442F341-D2E7-4FDA-B6CB-1055BDE2EEB4}"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69F2F3C-BB11-407F-A988-AA41A7299565}"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76903A-B0CB-4C9A-9C2D-B309D8A61E9B}"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AEBE7C3-AC7A-477D-BF77-C1F8AB96EE5F}"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87EB87C-42D4-47F6-A9FF-932A3D6DB66F}"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19699C-3D7B-4FBC-801E-44FD7B24BF57}"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96105-7AFB-4EB5-8B19-C7F6D1DDBE8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5" Type="http://schemas.openxmlformats.org/officeDocument/2006/relationships/notesSlide" Target="../notesSlides/notesSlide13.xml"/><Relationship Id="rId14" Type="http://schemas.openxmlformats.org/officeDocument/2006/relationships/slideLayout" Target="../slideLayouts/slideLayout2.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31.png"/><Relationship Id="rId2" Type="http://schemas.microsoft.com/office/2007/relationships/media" Target="../media/media1.mp4"/><Relationship Id="rId1" Type="http://schemas.openxmlformats.org/officeDocument/2006/relationships/video" Target="../media/media1.mp4"/></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1.tiff"/></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 Id="rId3" Type="http://schemas.openxmlformats.org/officeDocument/2006/relationships/image" Target="../media/image10.png"/><Relationship Id="rId2" Type="http://schemas.openxmlformats.org/officeDocument/2006/relationships/image" Target="../media/image9.png"/><Relationship Id="rId10" Type="http://schemas.openxmlformats.org/officeDocument/2006/relationships/notesSlide" Target="../notesSlides/notesSlide7.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94" name="Shape"/>
          <p:cNvSpPr/>
          <p:nvPr/>
        </p:nvSpPr>
        <p:spPr>
          <a:xfrm>
            <a:off x="-1" y="6099144"/>
            <a:ext cx="7620417" cy="21899"/>
          </a:xfrm>
          <a:custGeom>
            <a:avLst/>
            <a:gdLst/>
            <a:ahLst/>
            <a:cxnLst>
              <a:cxn ang="0">
                <a:pos x="wd2" y="hd2"/>
              </a:cxn>
              <a:cxn ang="5400000">
                <a:pos x="wd2" y="hd2"/>
              </a:cxn>
              <a:cxn ang="10800000">
                <a:pos x="wd2" y="hd2"/>
              </a:cxn>
              <a:cxn ang="16200000">
                <a:pos x="wd2" y="hd2"/>
              </a:cxn>
            </a:cxnLst>
            <a:rect l="0" t="0" r="r" b="b"/>
            <a:pathLst>
              <a:path w="21600" h="21600" extrusionOk="0">
                <a:moveTo>
                  <a:pt x="21342" y="0"/>
                </a:moveTo>
                <a:lnTo>
                  <a:pt x="0" y="0"/>
                </a:lnTo>
                <a:lnTo>
                  <a:pt x="0" y="21600"/>
                </a:lnTo>
                <a:lnTo>
                  <a:pt x="21600" y="21600"/>
                </a:lnTo>
                <a:lnTo>
                  <a:pt x="21600" y="0"/>
                </a:lnTo>
                <a:close/>
              </a:path>
            </a:pathLst>
          </a:custGeom>
          <a:solidFill>
            <a:srgbClr val="F9FCFF"/>
          </a:solidFill>
          <a:ln w="12700">
            <a:miter lim="400000"/>
          </a:ln>
        </p:spPr>
        <p:txBody>
          <a:bodyPr lIns="30479" rIns="30479" anchor="ctr"/>
          <a:lstStyle/>
          <a:p>
            <a:endParaRPr sz="1200"/>
          </a:p>
        </p:txBody>
      </p:sp>
      <p:grpSp>
        <p:nvGrpSpPr>
          <p:cNvPr id="97" name="Group"/>
          <p:cNvGrpSpPr/>
          <p:nvPr/>
        </p:nvGrpSpPr>
        <p:grpSpPr>
          <a:xfrm>
            <a:off x="508000" y="331787"/>
            <a:ext cx="10942425" cy="3516590"/>
            <a:chOff x="-1" y="0"/>
            <a:chExt cx="16413637" cy="5274883"/>
          </a:xfrm>
        </p:grpSpPr>
        <p:sp>
          <p:nvSpPr>
            <p:cNvPr id="95" name="强化学习"/>
            <p:cNvSpPr/>
            <p:nvPr/>
          </p:nvSpPr>
          <p:spPr>
            <a:xfrm>
              <a:off x="-1" y="0"/>
              <a:ext cx="16413637" cy="43798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0" tIns="0" rIns="0" bIns="0" numCol="1" anchor="t">
              <a:spAutoFit/>
            </a:bodyPr>
            <a:lstStyle>
              <a:lvl1pPr>
                <a:lnSpc>
                  <a:spcPts val="26500"/>
                </a:lnSpc>
                <a:defRPr sz="26500" spc="1325">
                  <a:solidFill>
                    <a:srgbClr val="F9FCFF">
                      <a:alpha val="9804"/>
                    </a:srgbClr>
                  </a:solidFill>
                  <a:latin typeface="Helvetica"/>
                  <a:ea typeface="Helvetica"/>
                  <a:cs typeface="Helvetica"/>
                  <a:sym typeface="Helvetica"/>
                </a:defRPr>
              </a:lvl1pPr>
            </a:lstStyle>
            <a:p>
              <a:r>
                <a:rPr lang="zh-CN" altLang="en-US" sz="12265" dirty="0"/>
                <a:t>大数据分析</a:t>
              </a:r>
              <a:r>
                <a:rPr lang="en-US" altLang="zh-CN" sz="12265" dirty="0"/>
                <a:t>(B)</a:t>
              </a:r>
              <a:endParaRPr sz="12265" dirty="0"/>
            </a:p>
          </p:txBody>
        </p:sp>
        <p:sp>
          <p:nvSpPr>
            <p:cNvPr id="96" name="开讲啦"/>
            <p:cNvSpPr/>
            <p:nvPr/>
          </p:nvSpPr>
          <p:spPr>
            <a:xfrm>
              <a:off x="1219200" y="2136718"/>
              <a:ext cx="11658600" cy="313816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0" tIns="0" rIns="0" bIns="0" numCol="1" anchor="t">
              <a:spAutoFit/>
            </a:bodyPr>
            <a:lstStyle>
              <a:lvl1pPr>
                <a:lnSpc>
                  <a:spcPts val="18900"/>
                </a:lnSpc>
                <a:defRPr sz="13500" b="1" spc="1350">
                  <a:solidFill>
                    <a:srgbClr val="F9FCFF"/>
                  </a:solidFill>
                  <a:latin typeface="Helvetica"/>
                  <a:ea typeface="Helvetica"/>
                  <a:cs typeface="Helvetica"/>
                  <a:sym typeface="Helvetica"/>
                </a:defRPr>
              </a:lvl1pPr>
            </a:lstStyle>
            <a:p>
              <a:r>
                <a:rPr lang="zh-CN" altLang="en-US" sz="9065" dirty="0"/>
                <a:t>强化学习</a:t>
              </a:r>
              <a:endParaRPr sz="9065" dirty="0"/>
            </a:p>
          </p:txBody>
        </p:sp>
      </p:grpSp>
      <p:sp>
        <p:nvSpPr>
          <p:cNvPr id="98" name="（一）深度强化学习概述"/>
          <p:cNvSpPr txBox="1"/>
          <p:nvPr/>
        </p:nvSpPr>
        <p:spPr>
          <a:xfrm>
            <a:off x="725538" y="5563100"/>
            <a:ext cx="2535417" cy="396627"/>
          </a:xfrm>
          <a:prstGeom prst="rect">
            <a:avLst/>
          </a:prstGeom>
          <a:ln w="12700">
            <a:miter lim="400000"/>
          </a:ln>
        </p:spPr>
        <p:txBody>
          <a:bodyPr wrap="none" lIns="33867" tIns="33867" rIns="33867" bIns="33867" anchor="ctr">
            <a:spAutoFit/>
          </a:bodyPr>
          <a:lstStyle>
            <a:lvl1pPr>
              <a:defRPr sz="3200">
                <a:solidFill>
                  <a:srgbClr val="FFFFFF"/>
                </a:solidFill>
              </a:defRPr>
            </a:lvl1pPr>
          </a:lstStyle>
          <a:p>
            <a:r>
              <a:rPr lang="zh-CN" altLang="en-US" sz="2135" dirty="0"/>
              <a:t>强化学习大作业概述</a:t>
            </a:r>
            <a:endParaRPr sz="2135" dirty="0"/>
          </a:p>
        </p:txBody>
      </p:sp>
      <p:sp>
        <p:nvSpPr>
          <p:cNvPr id="99" name="OpenDILab 2022.10"/>
          <p:cNvSpPr txBox="1"/>
          <p:nvPr/>
        </p:nvSpPr>
        <p:spPr>
          <a:xfrm>
            <a:off x="896912" y="6276974"/>
            <a:ext cx="984250" cy="396240"/>
          </a:xfrm>
          <a:prstGeom prst="rect">
            <a:avLst/>
          </a:prstGeom>
          <a:ln w="12700">
            <a:miter lim="400000"/>
          </a:ln>
        </p:spPr>
        <p:txBody>
          <a:bodyPr wrap="none" lIns="33867" tIns="33867" rIns="33867" bIns="33867" anchor="ctr">
            <a:spAutoFit/>
          </a:bodyPr>
          <a:lstStyle>
            <a:lvl1pPr>
              <a:defRPr sz="3200">
                <a:solidFill>
                  <a:srgbClr val="FFFFFF"/>
                </a:solidFill>
              </a:defRPr>
            </a:lvl1pPr>
          </a:lstStyle>
          <a:p>
            <a:r>
              <a:rPr sz="2135"/>
              <a:t>202</a:t>
            </a:r>
            <a:r>
              <a:rPr lang="en-US" sz="2135"/>
              <a:t>5</a:t>
            </a:r>
            <a:r>
              <a:rPr sz="2135"/>
              <a:t>.1</a:t>
            </a:r>
            <a:r>
              <a:rPr lang="en-US" sz="2135"/>
              <a:t>0</a:t>
            </a:r>
            <a:endParaRPr sz="2135"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fld>
            <a:endParaRPr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a:t>
            </a:r>
            <a:r>
              <a:rPr lang="en-US" altLang="zh-CN" dirty="0"/>
              <a:t>Q</a:t>
            </a:r>
            <a:r>
              <a:rPr lang="zh-CN" altLang="en-US" dirty="0"/>
              <a:t>网络</a:t>
            </a:r>
            <a:r>
              <a:rPr lang="en-US" altLang="zh-CN" dirty="0"/>
              <a:t>(Deep Q-</a:t>
            </a:r>
            <a:r>
              <a:rPr lang="en-US" altLang="zh-CN" dirty="0" err="1"/>
              <a:t>Network,DQN</a:t>
            </a:r>
            <a:r>
              <a:rPr lang="en-US" altLang="zh-CN" dirty="0"/>
              <a:t>)</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latin typeface="Cambria Math" panose="02040503050406030204" pitchFamily="18" charset="0"/>
                  </a:rPr>
                  <a:t>在一局游戏（</a:t>
                </a:r>
                <a:r>
                  <a:rPr lang="en-US" altLang="zh-CN" dirty="0">
                    <a:latin typeface="Cambria Math" panose="02040503050406030204" pitchFamily="18" charset="0"/>
                  </a:rPr>
                  <a:t>Episode</a:t>
                </a:r>
                <a:r>
                  <a:rPr lang="zh-CN" altLang="en-US" dirty="0">
                    <a:latin typeface="Cambria Math" panose="02040503050406030204" pitchFamily="18" charset="0"/>
                  </a:rPr>
                  <a:t>）中，从开始到结束的奖励（</a:t>
                </a:r>
                <a:r>
                  <a:rPr lang="en-US" altLang="zh-CN" dirty="0">
                    <a:latin typeface="Cambria Math" panose="02040503050406030204" pitchFamily="18" charset="0"/>
                  </a:rPr>
                  <a:t>Reward</a:t>
                </a:r>
                <a:r>
                  <a:rPr lang="zh-CN" altLang="en-US" dirty="0">
                    <a:latin typeface="Cambria Math" panose="02040503050406030204" pitchFamily="18" charset="0"/>
                  </a:rPr>
                  <a:t>）记为：</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𝑇</m:t>
                          </m:r>
                        </m:sub>
                      </m:sSub>
                    </m:oMath>
                  </m:oMathPara>
                </a14:m>
                <a:endParaRPr lang="en-US" altLang="zh-CN" dirty="0">
                  <a:latin typeface="Cambria Math" panose="02040503050406030204" pitchFamily="18" charset="0"/>
                </a:endParaRPr>
              </a:p>
              <a:p>
                <a:r>
                  <a:rPr lang="zh-CN" altLang="en-US" dirty="0">
                    <a:latin typeface="Cambria Math" panose="02040503050406030204" pitchFamily="18" charset="0"/>
                  </a:rPr>
                  <a:t>折扣回报（</a:t>
                </a:r>
                <a:r>
                  <a:rPr lang="en-US" altLang="zh-CN" dirty="0">
                    <a:latin typeface="Cambria Math" panose="02040503050406030204" pitchFamily="18" charset="0"/>
                  </a:rPr>
                  <a:t>Discount Return</a:t>
                </a:r>
                <a:r>
                  <a:rPr lang="zh-CN" altLang="en-US" dirty="0">
                    <a:latin typeface="Cambria Math" panose="02040503050406030204" pitchFamily="18" charset="0"/>
                  </a:rPr>
                  <a:t>）：</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1</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𝑡</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𝑇</m:t>
                          </m:r>
                        </m:sub>
                      </m:sSub>
                    </m:oMath>
                  </m:oMathPara>
                </a14:m>
                <a:endParaRPr lang="en-US" altLang="zh-CN" dirty="0">
                  <a:latin typeface="Cambria Math" panose="02040503050406030204" pitchFamily="18" charset="0"/>
                </a:endParaRPr>
              </a:p>
              <a:p>
                <a:r>
                  <a:rPr lang="zh-CN" altLang="en-US" dirty="0">
                    <a:latin typeface="Cambria Math" panose="02040503050406030204" pitchFamily="18" charset="0"/>
                  </a:rPr>
                  <a:t>使用折扣回报的问题</a:t>
                </a:r>
                <a:endParaRPr lang="en-US" altLang="zh-CN" dirty="0">
                  <a:latin typeface="Cambria Math" panose="02040503050406030204" pitchFamily="18" charset="0"/>
                </a:endParaRPr>
              </a:p>
              <a:p>
                <a:pPr lvl="1"/>
                <a:r>
                  <a:rPr lang="zh-CN" altLang="en-US" dirty="0"/>
                  <a:t>问题一：回报 </a:t>
                </a:r>
                <a:r>
                  <a:rPr lang="en-US" altLang="zh-CN" dirty="0"/>
                  <a:t>Return </a:t>
                </a:r>
                <a:r>
                  <a:rPr lang="zh-CN" altLang="en-US" dirty="0"/>
                  <a:t>需要整个过程结束，学习效率很低</a:t>
                </a:r>
                <a:endParaRPr lang="zh-CN" altLang="en-US" dirty="0"/>
              </a:p>
              <a:p>
                <a:pPr lvl="1"/>
                <a:r>
                  <a:rPr lang="zh-CN" altLang="en-US" dirty="0"/>
                  <a:t>问题二：希望在</a:t>
                </a:r>
                <a14:m>
                  <m:oMath xmlns:m="http://schemas.openxmlformats.org/officeDocument/2006/math">
                    <m:r>
                      <m:rPr>
                        <m:sty m:val="p"/>
                      </m:rPr>
                      <a:rPr lang="en-US" altLang="zh-CN" i="1" dirty="0">
                        <a:latin typeface="Cambria Math" panose="02040503050406030204" pitchFamily="18" charset="0"/>
                      </a:rPr>
                      <m:t>t</m:t>
                    </m:r>
                  </m:oMath>
                </a14:m>
                <a:r>
                  <a:rPr lang="zh-CN" altLang="en-US" dirty="0"/>
                  <a:t>时刻就能判断当前局势的好坏</a:t>
                </a:r>
                <a:r>
                  <a:rPr lang="en-US" altLang="zh-CN" dirty="0"/>
                  <a:t>——</a:t>
                </a:r>
                <a:r>
                  <a:rPr lang="zh-CN" altLang="en-US" dirty="0"/>
                  <a:t>求期望以消除随机性</a:t>
                </a:r>
                <a:endParaRPr lang="en-US" altLang="zh-CN" dirty="0">
                  <a:latin typeface="Cambria Math" panose="02040503050406030204" pitchFamily="18" charset="0"/>
                </a:endParaRPr>
              </a:p>
              <a:p>
                <a:pPr marL="0" indent="0">
                  <a:buNone/>
                </a:pPr>
                <a:endParaRPr lang="en-US" altLang="zh-CN" dirty="0">
                  <a:latin typeface="Cambria Math" panose="02040503050406030204" pitchFamily="18" charset="0"/>
                </a:endParaRPr>
              </a:p>
              <a:p>
                <a:pPr marL="0" indent="0">
                  <a:buNone/>
                </a:pPr>
                <a:endParaRPr lang="en-US" altLang="zh-CN" dirty="0">
                  <a:latin typeface="Cambria Math" panose="020405030504060302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44" b="-95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D496105-7AFB-4EB5-8B19-C7F6D1DDBE80}" type="slidenum">
              <a:rPr lang="zh-CN" altLang="en-US" smtClean="0"/>
            </a:fld>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Cambria Math" panose="02040503050406030204" pitchFamily="18" charset="0"/>
              </a:rPr>
              <a:t>动作价值函数</a:t>
            </a:r>
            <a:endParaRPr lang="zh-CN" altLang="en-US" dirty="0"/>
          </a:p>
        </p:txBody>
      </p:sp>
      <p:sp>
        <p:nvSpPr>
          <p:cNvPr id="3" name="内容占位符 2"/>
          <p:cNvSpPr>
            <a:spLocks noGrp="1"/>
          </p:cNvSpPr>
          <p:nvPr>
            <p:ph idx="1"/>
          </p:nvPr>
        </p:nvSpPr>
        <p:spPr/>
        <p:txBody>
          <a:bodyPr/>
          <a:lstStyle/>
          <a:p>
            <a:endParaRPr lang="en-US" altLang="zh-CN" dirty="0">
              <a:latin typeface="Cambria Math" panose="02040503050406030204" pitchFamily="18" charset="0"/>
            </a:endParaRPr>
          </a:p>
          <a:p>
            <a:pPr marL="0" indent="0">
              <a:buNone/>
            </a:pPr>
            <a:endParaRPr lang="en-US" altLang="zh-CN" dirty="0">
              <a:latin typeface="Cambria Math" panose="02040503050406030204" pitchFamily="18" charset="0"/>
            </a:endParaRPr>
          </a:p>
          <a:p>
            <a:pPr marL="0" indent="0">
              <a:buNone/>
            </a:pPr>
            <a:endParaRPr lang="en-US" altLang="zh-CN" dirty="0">
              <a:latin typeface="Cambria Math" panose="02040503050406030204" pitchFamily="18" charset="0"/>
            </a:endParaRPr>
          </a:p>
          <a:p>
            <a:pPr marL="0" indent="0">
              <a:buNone/>
            </a:pPr>
            <a:endParaRPr lang="en-US" altLang="zh-CN" dirty="0">
              <a:latin typeface="Cambria Math" panose="02040503050406030204" pitchFamily="18" charset="0"/>
            </a:endParaRPr>
          </a:p>
        </p:txBody>
      </p:sp>
      <mc:AlternateContent xmlns:mc="http://schemas.openxmlformats.org/markup-compatibility/2006">
        <mc:Choice xmlns:a14="http://schemas.microsoft.com/office/drawing/2010/main" Requires="a14">
          <p:sp>
            <p:nvSpPr>
              <p:cNvPr id="4" name="内容占位符 2"/>
              <p:cNvSpPr txBox="1"/>
              <p:nvPr/>
            </p:nvSpPr>
            <p:spPr>
              <a:xfrm>
                <a:off x="1013460" y="1690688"/>
                <a:ext cx="10515600" cy="4802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Cambria Math" panose="02040503050406030204" pitchFamily="18" charset="0"/>
                  </a:rPr>
                  <a:t>随机性的来源：</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𝜋</m:t>
                    </m:r>
                    <m:d>
                      <m:dPr>
                        <m:ctrlPr>
                          <a:rPr lang="en-US" altLang="zh-CN" i="1">
                            <a:latin typeface="Cambria Math" panose="02040503050406030204" pitchFamily="18" charset="0"/>
                          </a:rPr>
                        </m:ctrlPr>
                      </m:dPr>
                      <m:e>
                        <m:r>
                          <a:rPr lang="en-US" altLang="zh-CN" i="1" smtClean="0">
                            <a:latin typeface="Cambria Math" panose="02040503050406030204" pitchFamily="18" charset="0"/>
                          </a:rPr>
                          <m:t>𝑎</m:t>
                        </m:r>
                      </m:e>
                      <m:e>
                        <m:r>
                          <a:rPr lang="en-US" altLang="zh-CN" i="1">
                            <a:latin typeface="Cambria Math" panose="02040503050406030204" pitchFamily="18" charset="0"/>
                          </a:rPr>
                          <m:t>𝑠</m:t>
                        </m:r>
                      </m:e>
                    </m:d>
                  </m:oMath>
                </a14:m>
                <a:r>
                  <a:rPr lang="en-US" altLang="zh-CN" dirty="0">
                    <a:latin typeface="Cambria Math" panose="02040503050406030204" pitchFamily="18" charset="0"/>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P</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endParaRPr lang="en-US" altLang="zh-CN" dirty="0">
                  <a:latin typeface="Cambria Math" panose="02040503050406030204" pitchFamily="18" charset="0"/>
                </a:endParaRPr>
              </a:p>
              <a:p>
                <a:r>
                  <a:rPr lang="zh-CN" altLang="en-US" dirty="0">
                    <a:latin typeface="Cambria Math" panose="02040503050406030204" pitchFamily="18" charset="0"/>
                  </a:rPr>
                  <a:t>动作价值函数</a:t>
                </a:r>
                <a:r>
                  <a:rPr lang="en-US" altLang="zh-CN" dirty="0">
                    <a:latin typeface="Cambria Math" panose="02040503050406030204" pitchFamily="18" charset="0"/>
                  </a:rPr>
                  <a:t>——</a:t>
                </a:r>
                <a:r>
                  <a:rPr lang="zh-CN" altLang="en-US" dirty="0">
                    <a:latin typeface="Cambria Math" panose="02040503050406030204" pitchFamily="18" charset="0"/>
                  </a:rPr>
                  <a:t>折扣回报的条件期望：</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sz="2800" b="0" i="1" dirty="0" smtClean="0">
                              <a:solidFill>
                                <a:schemeClr val="tx1"/>
                              </a:solidFill>
                              <a:latin typeface="Cambria Math" panose="02040503050406030204" pitchFamily="18" charset="0"/>
                            </a:rPr>
                          </m:ctrlPr>
                        </m:sSupPr>
                        <m:e>
                          <m:r>
                            <m:rPr>
                              <m:sty m:val="p"/>
                            </m:rPr>
                            <a:rPr lang="en-US" altLang="zh-CN" sz="2800" b="0" i="1" dirty="0" smtClean="0">
                              <a:solidFill>
                                <a:schemeClr val="tx1"/>
                              </a:solidFill>
                              <a:latin typeface="Cambria Math" panose="02040503050406030204" pitchFamily="18" charset="0"/>
                            </a:rPr>
                            <m:t>Q</m:t>
                          </m:r>
                        </m:e>
                        <m:sup>
                          <m:r>
                            <a:rPr lang="en-US" altLang="zh-CN" sz="2800" b="0" i="1" dirty="0" smtClean="0">
                              <a:solidFill>
                                <a:schemeClr val="tx1"/>
                              </a:solidFill>
                              <a:latin typeface="Cambria Math" panose="02040503050406030204" pitchFamily="18" charset="0"/>
                            </a:rPr>
                            <m:t>𝜋</m:t>
                          </m:r>
                        </m:sup>
                      </m:sSup>
                      <m:d>
                        <m:dPr>
                          <m:ctrlPr>
                            <a:rPr lang="en-US" altLang="zh-CN" sz="2800" b="0" i="1" dirty="0" smtClean="0">
                              <a:solidFill>
                                <a:schemeClr val="tx1"/>
                              </a:solidFill>
                              <a:latin typeface="Cambria Math" panose="02040503050406030204" pitchFamily="18" charset="0"/>
                            </a:rPr>
                          </m:ctrlPr>
                        </m:dPr>
                        <m:e>
                          <m:sSub>
                            <m:sSubPr>
                              <m:ctrlPr>
                                <a:rPr lang="en-US" altLang="zh-CN" sz="2800" b="0" i="1" dirty="0" smtClean="0">
                                  <a:solidFill>
                                    <a:schemeClr val="tx1"/>
                                  </a:solidFill>
                                  <a:latin typeface="Cambria Math" panose="02040503050406030204" pitchFamily="18" charset="0"/>
                                </a:rPr>
                              </m:ctrlPr>
                            </m:sSubPr>
                            <m:e>
                              <m:r>
                                <a:rPr lang="en-US" altLang="zh-CN" sz="2800" b="0" i="1" dirty="0" smtClean="0">
                                  <a:solidFill>
                                    <a:schemeClr val="tx1"/>
                                  </a:solidFill>
                                  <a:latin typeface="Cambria Math" panose="02040503050406030204" pitchFamily="18" charset="0"/>
                                </a:rPr>
                                <m:t>𝑠</m:t>
                              </m:r>
                            </m:e>
                            <m:sub>
                              <m:r>
                                <a:rPr lang="en-US" altLang="zh-CN" sz="2800" b="0" i="1" dirty="0" smtClean="0">
                                  <a:solidFill>
                                    <a:schemeClr val="tx1"/>
                                  </a:solidFill>
                                  <a:latin typeface="Cambria Math" panose="02040503050406030204" pitchFamily="18" charset="0"/>
                                </a:rPr>
                                <m:t>𝑡</m:t>
                              </m:r>
                            </m:sub>
                          </m:sSub>
                          <m:r>
                            <a:rPr lang="en-US" altLang="zh-CN" sz="2800" b="0" i="1" dirty="0" smtClean="0">
                              <a:solidFill>
                                <a:schemeClr val="tx1"/>
                              </a:solidFill>
                              <a:latin typeface="Cambria Math" panose="02040503050406030204" pitchFamily="18" charset="0"/>
                            </a:rPr>
                            <m:t>,</m:t>
                          </m:r>
                          <m:sSub>
                            <m:sSubPr>
                              <m:ctrlPr>
                                <a:rPr lang="en-US" altLang="zh-CN" sz="2800" b="0" i="1" dirty="0" smtClean="0">
                                  <a:solidFill>
                                    <a:schemeClr val="tx1"/>
                                  </a:solidFill>
                                  <a:latin typeface="Cambria Math" panose="02040503050406030204" pitchFamily="18" charset="0"/>
                                </a:rPr>
                              </m:ctrlPr>
                            </m:sSubPr>
                            <m:e>
                              <m:r>
                                <a:rPr lang="en-US" altLang="zh-CN" sz="2800" b="0" i="1" dirty="0" smtClean="0">
                                  <a:solidFill>
                                    <a:schemeClr val="tx1"/>
                                  </a:solidFill>
                                  <a:latin typeface="Cambria Math" panose="02040503050406030204" pitchFamily="18" charset="0"/>
                                </a:rPr>
                                <m:t>𝑎</m:t>
                              </m:r>
                            </m:e>
                            <m:sub>
                              <m:r>
                                <a:rPr lang="en-US" altLang="zh-CN" sz="2800" b="0" i="1" dirty="0" smtClean="0">
                                  <a:solidFill>
                                    <a:schemeClr val="tx1"/>
                                  </a:solidFill>
                                  <a:latin typeface="Cambria Math" panose="02040503050406030204" pitchFamily="18" charset="0"/>
                                </a:rPr>
                                <m:t>𝑡</m:t>
                              </m:r>
                            </m:sub>
                          </m:sSub>
                        </m:e>
                      </m:d>
                      <m:r>
                        <m:rPr>
                          <m:aln/>
                        </m:rPr>
                        <a:rPr lang="en-US" altLang="zh-CN" sz="2800" b="0" i="1" dirty="0" smtClean="0">
                          <a:solidFill>
                            <a:schemeClr val="tx1"/>
                          </a:solidFill>
                          <a:latin typeface="Cambria Math" panose="02040503050406030204" pitchFamily="18" charset="0"/>
                        </a:rPr>
                        <m:t>=</m:t>
                      </m:r>
                      <m:sSub>
                        <m:sSubPr>
                          <m:ctrlPr>
                            <a:rPr lang="en-US" altLang="zh-CN" sz="2800" b="0" i="1" dirty="0" smtClean="0">
                              <a:latin typeface="Cambria Math" panose="02040503050406030204" pitchFamily="18" charset="0"/>
                            </a:rPr>
                          </m:ctrlPr>
                        </m:sSubPr>
                        <m:e>
                          <m:r>
                            <m:rPr>
                              <m:sty m:val="p"/>
                            </m:rPr>
                            <a:rPr lang="en-US" altLang="zh-CN" sz="2800" dirty="0">
                              <a:latin typeface="Cambria Math" panose="02040503050406030204" pitchFamily="18" charset="0"/>
                            </a:rPr>
                            <m:t>E</m:t>
                          </m:r>
                        </m:e>
                        <m:sub>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𝑆</m:t>
                              </m:r>
                            </m:e>
                            <m:sub>
                              <m:r>
                                <a:rPr lang="en-US" altLang="zh-CN" sz="2800" b="0" i="1" dirty="0" smtClean="0">
                                  <a:latin typeface="Cambria Math" panose="02040503050406030204" pitchFamily="18" charset="0"/>
                                </a:rPr>
                                <m:t>𝑡</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1</m:t>
                              </m:r>
                            </m:sub>
                          </m:sSub>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𝐴</m:t>
                              </m:r>
                            </m:e>
                            <m:sub>
                              <m:r>
                                <a:rPr lang="en-US" altLang="zh-CN" sz="2800" b="0" i="1" dirty="0" smtClean="0">
                                  <a:latin typeface="Cambria Math" panose="02040503050406030204" pitchFamily="18" charset="0"/>
                                </a:rPr>
                                <m:t>𝑡</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1</m:t>
                              </m:r>
                            </m:sub>
                          </m:sSub>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𝑆</m:t>
                              </m:r>
                            </m:e>
                            <m:sub>
                              <m:r>
                                <a:rPr lang="en-US" altLang="zh-CN" sz="2800" b="0" i="1" dirty="0" smtClean="0">
                                  <a:latin typeface="Cambria Math" panose="02040503050406030204" pitchFamily="18" charset="0"/>
                                </a:rPr>
                                <m:t>𝑡</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2</m:t>
                              </m:r>
                            </m:sub>
                          </m:sSub>
                          <m:r>
                            <a:rPr lang="en-US" altLang="zh-CN" sz="2800" b="0" i="1" dirty="0" smtClean="0">
                              <a:latin typeface="Cambria Math" panose="02040503050406030204" pitchFamily="18" charset="0"/>
                            </a:rPr>
                            <m:t> ⋯,</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𝑆</m:t>
                              </m:r>
                            </m:e>
                            <m:sub>
                              <m:r>
                                <a:rPr lang="en-US" altLang="zh-CN" sz="2800" b="0" i="1" dirty="0" smtClean="0">
                                  <a:latin typeface="Cambria Math" panose="02040503050406030204" pitchFamily="18" charset="0"/>
                                </a:rPr>
                                <m:t>𝑇</m:t>
                              </m:r>
                            </m:sub>
                          </m:sSub>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𝐴</m:t>
                              </m:r>
                            </m:e>
                            <m:sub>
                              <m:r>
                                <a:rPr lang="en-US" altLang="zh-CN" sz="2800" b="0" i="1" dirty="0" smtClean="0">
                                  <a:latin typeface="Cambria Math" panose="02040503050406030204" pitchFamily="18" charset="0"/>
                                </a:rPr>
                                <m:t>𝑇</m:t>
                              </m:r>
                            </m:sub>
                          </m:sSub>
                          <m:r>
                            <a:rPr lang="en-US" altLang="zh-CN" sz="2800" b="0" i="1" dirty="0" smtClean="0">
                              <a:latin typeface="Cambria Math" panose="02040503050406030204" pitchFamily="18" charset="0"/>
                            </a:rPr>
                            <m:t> </m:t>
                          </m:r>
                        </m:sub>
                      </m:sSub>
                      <m:d>
                        <m:dPr>
                          <m:ctrlPr>
                            <a:rPr lang="en-US" altLang="zh-CN" sz="2800" b="0" i="1" dirty="0" smtClean="0">
                              <a:latin typeface="Cambria Math" panose="02040503050406030204" pitchFamily="18" charset="0"/>
                            </a:rPr>
                          </m:ctrlPr>
                        </m:dPr>
                        <m:e>
                          <m:sSub>
                            <m:sSubPr>
                              <m:ctrlPr>
                                <a:rPr lang="en-US" altLang="zh-CN" sz="2800" i="1" dirty="0">
                                  <a:latin typeface="Cambria Math" panose="02040503050406030204" pitchFamily="18" charset="0"/>
                                </a:rPr>
                              </m:ctrlPr>
                            </m:sSubPr>
                            <m:e>
                              <m:r>
                                <m:rPr>
                                  <m:sty m:val="p"/>
                                </m:rPr>
                                <a:rPr lang="en-US" altLang="zh-CN" sz="2800" dirty="0">
                                  <a:latin typeface="Cambria Math" panose="02040503050406030204" pitchFamily="18" charset="0"/>
                                </a:rPr>
                                <m:t>G</m:t>
                              </m:r>
                            </m:e>
                            <m:sub>
                              <m:r>
                                <m:rPr>
                                  <m:sty m:val="p"/>
                                </m:rPr>
                                <a:rPr lang="en-US" altLang="zh-CN" sz="2800" dirty="0">
                                  <a:latin typeface="Cambria Math" panose="02040503050406030204" pitchFamily="18" charset="0"/>
                                </a:rPr>
                                <m:t>t</m:t>
                              </m:r>
                            </m:sub>
                          </m:sSub>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𝑠</m:t>
                              </m:r>
                            </m:e>
                            <m:sub>
                              <m:r>
                                <a:rPr lang="en-US" altLang="zh-CN" sz="2800" b="0" i="1" dirty="0" smtClean="0">
                                  <a:latin typeface="Cambria Math" panose="02040503050406030204" pitchFamily="18" charset="0"/>
                                </a:rPr>
                                <m:t>𝑡</m:t>
                              </m:r>
                            </m:sub>
                          </m:sSub>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𝑎</m:t>
                              </m:r>
                            </m:e>
                            <m:sub>
                              <m:r>
                                <a:rPr lang="en-US" altLang="zh-CN" sz="2800" b="0" i="1" dirty="0" smtClean="0">
                                  <a:latin typeface="Cambria Math" panose="02040503050406030204" pitchFamily="18" charset="0"/>
                                </a:rPr>
                                <m:t>𝑡</m:t>
                              </m:r>
                            </m:sub>
                          </m:sSub>
                        </m:e>
                      </m:d>
                    </m:oMath>
                  </m:oMathPara>
                </a14:m>
                <a:endParaRPr lang="en-US" altLang="zh-CN" dirty="0">
                  <a:latin typeface="Cambria Math" panose="02040503050406030204" pitchFamily="18" charset="0"/>
                </a:endParaRPr>
              </a:p>
              <a:p>
                <a:r>
                  <a:rPr lang="zh-CN" altLang="en-US" dirty="0">
                    <a:latin typeface="Cambria Math" panose="02040503050406030204" pitchFamily="18" charset="0"/>
                  </a:rPr>
                  <a:t>与策略</a:t>
                </a:r>
                <a14:m>
                  <m:oMath xmlns:m="http://schemas.openxmlformats.org/officeDocument/2006/math">
                    <m:r>
                      <a:rPr lang="en-US" altLang="zh-CN" b="0" i="1" smtClean="0">
                        <a:latin typeface="Cambria Math" panose="02040503050406030204" pitchFamily="18" charset="0"/>
                      </a:rPr>
                      <m:t>𝜋</m:t>
                    </m:r>
                  </m:oMath>
                </a14:m>
                <a:r>
                  <a:rPr lang="zh-CN" altLang="en-US" dirty="0">
                    <a:latin typeface="Cambria Math" panose="02040503050406030204" pitchFamily="18" charset="0"/>
                  </a:rPr>
                  <a:t>有关：不同的玩家，相同的游戏局势，结果也完全不同</a:t>
                </a:r>
                <a:endParaRPr lang="en-US" altLang="zh-CN" dirty="0">
                  <a:latin typeface="Cambria Math" panose="02040503050406030204" pitchFamily="18" charset="0"/>
                </a:endParaRPr>
              </a:p>
              <a:p>
                <a:pPr lvl="1"/>
                <a:r>
                  <a:rPr lang="zh-CN" altLang="en-US" dirty="0">
                    <a:latin typeface="Cambria Math" panose="02040503050406030204" pitchFamily="18" charset="0"/>
                  </a:rPr>
                  <a:t>如何消除策略的影响，只评价当前状态和动作的好坏？</a:t>
                </a:r>
                <a:endParaRPr lang="en-US" altLang="zh-CN" dirty="0">
                  <a:latin typeface="Cambria Math" panose="02040503050406030204" pitchFamily="18" charset="0"/>
                </a:endParaRPr>
              </a:p>
              <a:p>
                <a:r>
                  <a:rPr lang="zh-CN" altLang="en-US" dirty="0">
                    <a:latin typeface="Cambria Math" panose="02040503050406030204" pitchFamily="18" charset="0"/>
                  </a:rPr>
                  <a:t>最优动作价值函数</a:t>
                </a:r>
                <a:r>
                  <a:rPr lang="en-US" altLang="zh-CN" dirty="0">
                    <a:latin typeface="Cambria Math" panose="02040503050406030204" pitchFamily="18" charset="0"/>
                  </a:rPr>
                  <a:t>(oracle)</a:t>
                </a:r>
                <a:r>
                  <a:rPr lang="zh-CN" altLang="en-US" dirty="0">
                    <a:latin typeface="Cambria Math" panose="02040503050406030204" pitchFamily="18" charset="0"/>
                  </a:rPr>
                  <a:t>：最优的</a:t>
                </a:r>
                <a14:m>
                  <m:oMath xmlns:m="http://schemas.openxmlformats.org/officeDocument/2006/math">
                    <m:r>
                      <a:rPr lang="en-US" altLang="zh-CN" b="0" i="1" smtClean="0">
                        <a:latin typeface="Cambria Math" panose="02040503050406030204" pitchFamily="18" charset="0"/>
                      </a:rPr>
                      <m:t>𝜋</m:t>
                    </m:r>
                  </m:oMath>
                </a14:m>
                <a:r>
                  <a:rPr lang="zh-CN" altLang="en-US" smtClean="0">
                    <a:latin typeface="Cambria Math" panose="02040503050406030204" pitchFamily="18" charset="0"/>
                  </a:rPr>
                  <a:t>最大化动作价值函数</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b="0" i="1" dirty="0" smtClean="0">
                              <a:latin typeface="Cambria Math" panose="02040503050406030204" pitchFamily="18" charset="0"/>
                            </a:rPr>
                          </m:ctrlPr>
                        </m:sSupPr>
                        <m:e>
                          <m:r>
                            <m:rPr>
                              <m:sty m:val="p"/>
                            </m:rPr>
                            <a:rPr lang="en-US" altLang="zh-CN" i="1" dirty="0">
                              <a:latin typeface="Cambria Math" panose="02040503050406030204" pitchFamily="18" charset="0"/>
                            </a:rPr>
                            <m:t>Q</m:t>
                          </m:r>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r>
                        <a:rPr lang="en-US" altLang="zh-CN" i="1" dirty="0">
                          <a:latin typeface="Cambria Math" panose="02040503050406030204" pitchFamily="18" charset="0"/>
                        </a:rPr>
                        <m:t>=</m:t>
                      </m:r>
                      <m:func>
                        <m:funcPr>
                          <m:ctrlPr>
                            <a:rPr lang="en-US" altLang="zh-CN" b="0" i="1" dirty="0" smtClean="0">
                              <a:latin typeface="Cambria Math" panose="02040503050406030204" pitchFamily="18" charset="0"/>
                            </a:rPr>
                          </m:ctrlPr>
                        </m:funcPr>
                        <m:fName>
                          <m:limLow>
                            <m:limLowPr>
                              <m:ctrlPr>
                                <a:rPr lang="en-US" altLang="zh-CN" b="0" i="1" dirty="0" smtClean="0">
                                  <a:latin typeface="Cambria Math" panose="02040503050406030204" pitchFamily="18" charset="0"/>
                                </a:rPr>
                              </m:ctrlPr>
                            </m:limLowPr>
                            <m:e>
                              <m:r>
                                <m:rPr>
                                  <m:sty m:val="p"/>
                                </m:rPr>
                                <a:rPr lang="en-US" altLang="zh-CN" b="0" i="0" dirty="0" smtClean="0">
                                  <a:latin typeface="Cambria Math" panose="02040503050406030204" pitchFamily="18" charset="0"/>
                                </a:rPr>
                                <m:t>max</m:t>
                              </m:r>
                            </m:e>
                            <m:lim>
                              <m:r>
                                <a:rPr lang="en-US" altLang="zh-CN" b="0" i="1" dirty="0" smtClean="0">
                                  <a:latin typeface="Cambria Math" panose="02040503050406030204" pitchFamily="18" charset="0"/>
                                </a:rPr>
                                <m:t>𝜋</m:t>
                              </m:r>
                            </m:lim>
                          </m:limLow>
                        </m:fName>
                        <m:e>
                          <m:sSup>
                            <m:sSupPr>
                              <m:ctrlPr>
                                <a:rPr lang="en-US" altLang="zh-CN" i="1" dirty="0">
                                  <a:latin typeface="Cambria Math" panose="02040503050406030204" pitchFamily="18" charset="0"/>
                                </a:rPr>
                              </m:ctrlPr>
                            </m:sSupPr>
                            <m:e>
                              <m:r>
                                <m:rPr>
                                  <m:sty m:val="p"/>
                                </m:rPr>
                                <a:rPr lang="en-US" altLang="zh-CN" i="1" dirty="0">
                                  <a:latin typeface="Cambria Math" panose="02040503050406030204" pitchFamily="18" charset="0"/>
                                </a:rPr>
                                <m:t>Q</m:t>
                              </m:r>
                            </m:e>
                            <m:sup>
                              <m:r>
                                <a:rPr lang="en-US" altLang="zh-CN" i="1" dirty="0">
                                  <a:latin typeface="Cambria Math" panose="02040503050406030204" pitchFamily="18" charset="0"/>
                                </a:rPr>
                                <m:t>𝜋</m:t>
                              </m:r>
                            </m:sup>
                          </m:sSup>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𝑠</m:t>
                                  </m:r>
                                </m:e>
                                <m:sub>
                                  <m:r>
                                    <a:rPr lang="en-US" altLang="zh-CN" i="1" dirty="0">
                                      <a:latin typeface="Cambria Math" panose="02040503050406030204" pitchFamily="18" charset="0"/>
                                    </a:rPr>
                                    <m:t>𝑡</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𝑡</m:t>
                                  </m:r>
                                </m:sub>
                              </m:sSub>
                            </m:e>
                          </m:d>
                        </m:e>
                      </m:func>
                    </m:oMath>
                  </m:oMathPara>
                </a14:m>
                <a:endParaRPr lang="en-US" altLang="zh-CN" dirty="0">
                  <a:latin typeface="Cambria Math" panose="02040503050406030204" pitchFamily="18" charset="0"/>
                </a:endParaRPr>
              </a:p>
              <a:p>
                <a:r>
                  <a:rPr lang="zh-CN" altLang="en-US" dirty="0">
                    <a:latin typeface="Cambria Math" panose="02040503050406030204" pitchFamily="18" charset="0"/>
                  </a:rPr>
                  <a:t>给定当前状态</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𝑡</m:t>
                        </m:r>
                      </m:sub>
                    </m:sSub>
                  </m:oMath>
                </a14:m>
                <a:r>
                  <a:rPr lang="zh-CN" altLang="en-US" dirty="0">
                    <a:latin typeface="Cambria Math" panose="02040503050406030204" pitchFamily="18" charset="0"/>
                  </a:rPr>
                  <a:t>，如何利用</a:t>
                </a:r>
                <a:r>
                  <a:rPr lang="en-US" altLang="zh-CN" dirty="0">
                    <a:latin typeface="Cambria Math" panose="02040503050406030204" pitchFamily="18" charset="0"/>
                  </a:rPr>
                  <a:t>Q*(oracle)</a:t>
                </a:r>
                <a:r>
                  <a:rPr lang="zh-CN" altLang="en-US" dirty="0">
                    <a:latin typeface="Cambria Math" panose="02040503050406030204" pitchFamily="18" charset="0"/>
                  </a:rPr>
                  <a:t>决策？</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smtClean="0">
                              <a:latin typeface="Cambria Math" panose="02040503050406030204" pitchFamily="18" charset="0"/>
                            </a:rPr>
                            <m:t>a</m:t>
                          </m:r>
                        </m:e>
                        <m:sub>
                          <m:r>
                            <a:rPr lang="en-US" altLang="zh-CN" b="0" i="1" smtClean="0">
                              <a:latin typeface="Cambria Math" panose="02040503050406030204" pitchFamily="18" charset="0"/>
                            </a:rPr>
                            <m:t>𝑡</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argmax</m:t>
                          </m:r>
                        </m:e>
                        <m:sub>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a</m:t>
                              </m:r>
                            </m:e>
                            <m:sub>
                              <m:r>
                                <m:rPr>
                                  <m:sty m:val="p"/>
                                </m:rPr>
                                <a:rPr lang="en-US" altLang="zh-CN" b="0" i="0" smtClean="0">
                                  <a:latin typeface="Cambria Math" panose="02040503050406030204" pitchFamily="18" charset="0"/>
                                </a:rPr>
                                <m:t>t</m:t>
                              </m:r>
                            </m:sub>
                          </m:sSub>
                        </m:sub>
                      </m:sSub>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Q</m:t>
                          </m:r>
                        </m:e>
                        <m:sup>
                          <m:r>
                            <a:rPr lang="en-US" altLang="zh-CN" b="0" i="0" smtClean="0">
                              <a:latin typeface="Cambria Math" panose="02040503050406030204" pitchFamily="18" charset="0"/>
                            </a:rPr>
                            <m:t>∗</m:t>
                          </m:r>
                        </m:sup>
                      </m:sSup>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0" smtClean="0">
                          <a:latin typeface="Cambria Math" panose="02040503050406030204" pitchFamily="18" charset="0"/>
                        </a:rPr>
                        <m:t>)</m:t>
                      </m:r>
                    </m:oMath>
                  </m:oMathPara>
                </a14:m>
                <a:endParaRPr lang="en-US" altLang="zh-CN" dirty="0">
                  <a:latin typeface="Cambria Math" panose="02040503050406030204" pitchFamily="18" charset="0"/>
                </a:endParaRPr>
              </a:p>
            </p:txBody>
          </p:sp>
        </mc:Choice>
        <mc:Fallback>
          <p:sp>
            <p:nvSpPr>
              <p:cNvPr id="4" name="内容占位符 2"/>
              <p:cNvSpPr txBox="1">
                <a:spLocks noRot="1" noChangeAspect="1" noMove="1" noResize="1" noEditPoints="1" noAdjustHandles="1" noChangeArrowheads="1" noChangeShapeType="1" noTextEdit="1"/>
              </p:cNvSpPr>
              <p:nvPr/>
            </p:nvSpPr>
            <p:spPr>
              <a:xfrm>
                <a:off x="1013460" y="1690688"/>
                <a:ext cx="10515600" cy="4802187"/>
              </a:xfrm>
              <a:prstGeom prst="rect">
                <a:avLst/>
              </a:prstGeom>
              <a:blipFill rotWithShape="1">
                <a:blip r:embed="rId1"/>
                <a:stretch>
                  <a:fillRect t="-46"/>
                </a:stretch>
              </a:blipFill>
            </p:spPr>
            <p:txBody>
              <a:bodyPr/>
              <a:lstStyle/>
              <a:p>
                <a:r>
                  <a:rPr lang="zh-CN" altLang="en-US">
                    <a:noFill/>
                  </a:rPr>
                  <a:t> </a:t>
                </a:r>
              </a:p>
            </p:txBody>
          </p:sp>
        </mc:Fallback>
      </mc:AlternateContent>
      <p:sp>
        <p:nvSpPr>
          <p:cNvPr id="8" name="灯片编号占位符 7"/>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p:nvPr/>
        </p:nvSpPr>
        <p:spPr>
          <a:xfrm>
            <a:off x="838200" y="1600200"/>
            <a:ext cx="10515600" cy="4802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Cambria Math" panose="02040503050406030204" pitchFamily="18" charset="0"/>
              </a:rPr>
              <a:t>在实验中，利用</a:t>
            </a:r>
            <a:r>
              <a:rPr lang="en-US" altLang="zh-CN" dirty="0">
                <a:latin typeface="Cambria Math" panose="02040503050406030204" pitchFamily="18" charset="0"/>
              </a:rPr>
              <a:t>DQN</a:t>
            </a:r>
            <a:r>
              <a:rPr lang="zh-CN" altLang="en-US" dirty="0">
                <a:latin typeface="Cambria Math" panose="02040503050406030204" pitchFamily="18" charset="0"/>
              </a:rPr>
              <a:t>作为函数近似器近似</a:t>
            </a:r>
            <a:r>
              <a:rPr lang="en-US" altLang="zh-CN" dirty="0">
                <a:latin typeface="Cambria Math" panose="02040503050406030204" pitchFamily="18" charset="0"/>
              </a:rPr>
              <a:t>Q*</a:t>
            </a:r>
            <a:endParaRPr lang="en-US" altLang="zh-CN" dirty="0">
              <a:latin typeface="Cambria Math" panose="02040503050406030204" pitchFamily="18" charset="0"/>
            </a:endParaRPr>
          </a:p>
          <a:p>
            <a:pPr marL="0" indent="0">
              <a:buNone/>
            </a:pPr>
            <a:endParaRPr lang="en-US" altLang="zh-CN" dirty="0">
              <a:latin typeface="Cambria Math" panose="02040503050406030204" pitchFamily="18" charset="0"/>
            </a:endParaRPr>
          </a:p>
          <a:p>
            <a:endParaRPr lang="en-US" altLang="zh-CN" dirty="0">
              <a:latin typeface="Cambria Math" panose="02040503050406030204" pitchFamily="18" charset="0"/>
            </a:endParaRPr>
          </a:p>
          <a:p>
            <a:endParaRPr lang="en-US" altLang="zh-CN" dirty="0">
              <a:latin typeface="Cambria Math" panose="02040503050406030204" pitchFamily="18" charset="0"/>
            </a:endParaRPr>
          </a:p>
          <a:p>
            <a:endParaRPr lang="en-US" altLang="zh-CN" dirty="0">
              <a:latin typeface="Cambria Math" panose="02040503050406030204" pitchFamily="18" charset="0"/>
            </a:endParaRPr>
          </a:p>
          <a:p>
            <a:r>
              <a:rPr lang="zh-CN" altLang="en-US" dirty="0">
                <a:latin typeface="Cambria Math" panose="02040503050406030204" pitchFamily="18" charset="0"/>
              </a:rPr>
              <a:t>如何训练？</a:t>
            </a:r>
            <a:endParaRPr lang="en-US" altLang="zh-CN" dirty="0">
              <a:latin typeface="Cambria Math" panose="02040503050406030204" pitchFamily="18" charset="0"/>
            </a:endParaRPr>
          </a:p>
          <a:p>
            <a:pPr lvl="1"/>
            <a:r>
              <a:rPr lang="zh-CN" altLang="en-US" dirty="0">
                <a:latin typeface="Cambria Math" panose="02040503050406030204" pitchFamily="18" charset="0"/>
              </a:rPr>
              <a:t>时序差分算法</a:t>
            </a:r>
            <a:r>
              <a:rPr lang="en-US" altLang="zh-CN" dirty="0">
                <a:latin typeface="Cambria Math" panose="02040503050406030204" pitchFamily="18" charset="0"/>
              </a:rPr>
              <a:t>(Temporal Difference, TD)</a:t>
            </a:r>
            <a:endParaRPr lang="en-US" altLang="zh-CN" dirty="0">
              <a:latin typeface="Cambria Math" panose="02040503050406030204" pitchFamily="18" charset="0"/>
            </a:endParaRPr>
          </a:p>
        </p:txBody>
      </p:sp>
      <p:sp>
        <p:nvSpPr>
          <p:cNvPr id="2" name="标题 1"/>
          <p:cNvSpPr>
            <a:spLocks noGrp="1"/>
          </p:cNvSpPr>
          <p:nvPr>
            <p:ph type="title"/>
          </p:nvPr>
        </p:nvSpPr>
        <p:spPr/>
        <p:txBody>
          <a:bodyPr/>
          <a:lstStyle/>
          <a:p>
            <a:r>
              <a:rPr lang="zh-CN" altLang="en-US" dirty="0">
                <a:latin typeface="Cambria Math" panose="02040503050406030204" pitchFamily="18" charset="0"/>
              </a:rPr>
              <a:t>函数近似</a:t>
            </a:r>
            <a:endParaRPr lang="zh-CN" altLang="en-US" dirty="0"/>
          </a:p>
        </p:txBody>
      </p:sp>
      <p:sp>
        <p:nvSpPr>
          <p:cNvPr id="3" name="内容占位符 2"/>
          <p:cNvSpPr>
            <a:spLocks noGrp="1"/>
          </p:cNvSpPr>
          <p:nvPr>
            <p:ph idx="1"/>
          </p:nvPr>
        </p:nvSpPr>
        <p:spPr/>
        <p:txBody>
          <a:bodyPr/>
          <a:lstStyle/>
          <a:p>
            <a:endParaRPr lang="en-US" altLang="zh-CN" dirty="0">
              <a:latin typeface="Cambria Math" panose="02040503050406030204" pitchFamily="18" charset="0"/>
            </a:endParaRPr>
          </a:p>
          <a:p>
            <a:pPr marL="0" indent="0">
              <a:buNone/>
            </a:pPr>
            <a:endParaRPr lang="en-US" altLang="zh-CN" dirty="0">
              <a:latin typeface="Cambria Math" panose="02040503050406030204" pitchFamily="18" charset="0"/>
            </a:endParaRPr>
          </a:p>
          <a:p>
            <a:pPr marL="0" indent="0">
              <a:buNone/>
            </a:pPr>
            <a:endParaRPr lang="en-US" altLang="zh-CN" dirty="0">
              <a:latin typeface="Cambria Math" panose="02040503050406030204" pitchFamily="18" charset="0"/>
            </a:endParaRPr>
          </a:p>
          <a:p>
            <a:pPr marL="0" indent="0">
              <a:buNone/>
            </a:pPr>
            <a:endParaRPr lang="en-US" altLang="zh-CN" dirty="0">
              <a:latin typeface="Cambria Math" panose="02040503050406030204" pitchFamily="18" charset="0"/>
            </a:endParaRPr>
          </a:p>
        </p:txBody>
      </p:sp>
      <mc:AlternateContent xmlns:mc="http://schemas.openxmlformats.org/markup-compatibility/2006">
        <mc:Choice xmlns:a14="http://schemas.microsoft.com/office/drawing/2010/main" Requires="a14">
          <p:sp>
            <p:nvSpPr>
              <p:cNvPr id="6" name="矩形: 圆角 5"/>
              <p:cNvSpPr/>
              <p:nvPr/>
            </p:nvSpPr>
            <p:spPr>
              <a:xfrm>
                <a:off x="5520388" y="2539267"/>
                <a:ext cx="1151223" cy="605215"/>
              </a:xfrm>
              <a:prstGeom prst="roundRect">
                <a:avLst/>
              </a:prstGeom>
              <a:solidFill>
                <a:schemeClr val="accent5">
                  <a:lumMod val="20000"/>
                  <a:lumOff val="80000"/>
                </a:schemeClr>
              </a:solidFill>
              <a:ln>
                <a:solidFill>
                  <a:srgbClr val="65A2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CN" i="1" dirty="0" smtClean="0">
                          <a:solidFill>
                            <a:schemeClr val="tx1"/>
                          </a:solidFill>
                          <a:latin typeface="Cambria Math" panose="02040503050406030204" pitchFamily="18" charset="0"/>
                        </a:rPr>
                        <m:t>Q</m:t>
                      </m:r>
                      <m:r>
                        <a:rPr lang="en-US" altLang="zh-CN" b="0" i="1" dirty="0" smtClean="0">
                          <a:solidFill>
                            <a:schemeClr val="tx1"/>
                          </a:solidFill>
                          <a:latin typeface="Cambria Math" panose="02040503050406030204" pitchFamily="18" charset="0"/>
                        </a:rPr>
                        <m:t>(</m:t>
                      </m:r>
                      <m:r>
                        <a:rPr lang="en-US" altLang="zh-CN" b="0" i="1" dirty="0" smtClean="0">
                          <a:solidFill>
                            <a:schemeClr val="tx1"/>
                          </a:solidFill>
                          <a:latin typeface="Cambria Math" panose="02040503050406030204" pitchFamily="18" charset="0"/>
                        </a:rPr>
                        <m:t>𝑠</m:t>
                      </m:r>
                      <m:r>
                        <a:rPr lang="en-US" altLang="zh-CN" b="0" i="1" dirty="0" smtClean="0">
                          <a:solidFill>
                            <a:schemeClr val="tx1"/>
                          </a:solidFill>
                          <a:latin typeface="Cambria Math" panose="02040503050406030204" pitchFamily="18" charset="0"/>
                        </a:rPr>
                        <m:t>,</m:t>
                      </m:r>
                      <m:r>
                        <a:rPr lang="en-US" altLang="zh-CN" b="0" i="1" dirty="0" smtClean="0">
                          <a:solidFill>
                            <a:schemeClr val="tx1"/>
                          </a:solidFill>
                          <a:latin typeface="Cambria Math" panose="02040503050406030204" pitchFamily="18" charset="0"/>
                        </a:rPr>
                        <m:t>𝑎</m:t>
                      </m:r>
                      <m:r>
                        <a:rPr lang="en-US" altLang="zh-CN" b="0" i="1" dirty="0" smtClean="0">
                          <a:solidFill>
                            <a:schemeClr val="tx1"/>
                          </a:solidFill>
                          <a:latin typeface="Cambria Math" panose="02040503050406030204" pitchFamily="18" charset="0"/>
                        </a:rPr>
                        <m:t>;</m:t>
                      </m:r>
                      <m:r>
                        <a:rPr lang="en-US" altLang="zh-CN" b="0" i="1" dirty="0" smtClean="0">
                          <a:solidFill>
                            <a:schemeClr val="tx1"/>
                          </a:solidFill>
                          <a:latin typeface="Cambria Math" panose="02040503050406030204" pitchFamily="18" charset="0"/>
                        </a:rPr>
                        <m:t>𝑤</m:t>
                      </m:r>
                      <m:r>
                        <a:rPr lang="en-US" altLang="zh-CN" b="0" i="1" dirty="0"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p:sp>
            <p:nvSpPr>
              <p:cNvPr id="6" name="矩形: 圆角 5"/>
              <p:cNvSpPr>
                <a:spLocks noRot="1" noChangeAspect="1" noMove="1" noResize="1" noEditPoints="1" noAdjustHandles="1" noChangeArrowheads="1" noChangeShapeType="1" noTextEdit="1"/>
              </p:cNvSpPr>
              <p:nvPr/>
            </p:nvSpPr>
            <p:spPr>
              <a:xfrm>
                <a:off x="5520388" y="2539267"/>
                <a:ext cx="1151223" cy="605215"/>
              </a:xfrm>
              <a:prstGeom prst="roundRect">
                <a:avLst/>
              </a:prstGeom>
              <a:blipFill rotWithShape="1">
                <a:blip r:embed="rId1"/>
                <a:stretch>
                  <a:fillRect l="-581" t="-1138" r="-525" b="-951"/>
                </a:stretch>
              </a:blipFill>
              <a:ln>
                <a:solidFill>
                  <a:srgbClr val="65A2D9"/>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3900453" y="2664255"/>
                <a:ext cx="526273" cy="355237"/>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𝑆</m:t>
                      </m:r>
                    </m:oMath>
                  </m:oMathPara>
                </a14:m>
                <a:endParaRPr lang="zh-CN" altLang="en-US" dirty="0">
                  <a:solidFill>
                    <a:schemeClr val="tx1"/>
                  </a:solidFill>
                </a:endParaRPr>
              </a:p>
            </p:txBody>
          </p:sp>
        </mc:Choice>
        <mc:Fallback>
          <p:sp>
            <p:nvSpPr>
              <p:cNvPr id="7" name="矩形 6"/>
              <p:cNvSpPr>
                <a:spLocks noRot="1" noChangeAspect="1" noMove="1" noResize="1" noEditPoints="1" noAdjustHandles="1" noChangeArrowheads="1" noChangeShapeType="1" noTextEdit="1"/>
              </p:cNvSpPr>
              <p:nvPr/>
            </p:nvSpPr>
            <p:spPr>
              <a:xfrm>
                <a:off x="3900453" y="2664255"/>
                <a:ext cx="526273" cy="355237"/>
              </a:xfrm>
              <a:prstGeom prst="rect">
                <a:avLst/>
              </a:prstGeom>
              <a:blipFill rotWithShape="1">
                <a:blip r:embed="rId2"/>
                <a:stretch>
                  <a:fillRect l="-1260" t="-1909" r="-1180" b="-1769"/>
                </a:stretch>
              </a:bli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8" name="直接箭头连接符 7"/>
          <p:cNvCxnSpPr/>
          <p:nvPr/>
        </p:nvCxnSpPr>
        <p:spPr>
          <a:xfrm flipV="1">
            <a:off x="4529513" y="2841872"/>
            <a:ext cx="888087"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6774399" y="2841821"/>
            <a:ext cx="888087"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7808580" y="2516190"/>
            <a:ext cx="157882" cy="651262"/>
            <a:chOff x="6534149" y="2635465"/>
            <a:chExt cx="157882" cy="651262"/>
          </a:xfrm>
        </p:grpSpPr>
        <p:sp>
          <p:nvSpPr>
            <p:cNvPr id="12" name="矩形 11"/>
            <p:cNvSpPr/>
            <p:nvPr/>
          </p:nvSpPr>
          <p:spPr>
            <a:xfrm>
              <a:off x="6534149" y="2635465"/>
              <a:ext cx="157882" cy="16446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534149" y="2799925"/>
              <a:ext cx="157882" cy="16446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534149" y="2957881"/>
              <a:ext cx="157882" cy="16446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534149" y="3122267"/>
              <a:ext cx="157882" cy="16446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5747186" y="3296882"/>
            <a:ext cx="697627"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DQN</a:t>
            </a:r>
            <a:endParaRPr lang="zh-CN" altLang="en-US" dirty="0">
              <a:latin typeface="Arial" panose="020B0604020202020204" pitchFamily="34" charset="0"/>
              <a:cs typeface="Arial" panose="020B0604020202020204" pitchFamily="34" charset="0"/>
            </a:endParaRPr>
          </a:p>
        </p:txBody>
      </p:sp>
      <p:sp>
        <p:nvSpPr>
          <p:cNvPr id="20" name="文本框 19"/>
          <p:cNvSpPr txBox="1"/>
          <p:nvPr/>
        </p:nvSpPr>
        <p:spPr>
          <a:xfrm>
            <a:off x="3844710" y="3291399"/>
            <a:ext cx="684803"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state</a:t>
            </a:r>
            <a:endParaRPr lang="zh-CN" altLang="en-US" dirty="0">
              <a:latin typeface="Arial" panose="020B0604020202020204" pitchFamily="34" charset="0"/>
              <a:cs typeface="Arial" panose="020B0604020202020204" pitchFamily="34" charset="0"/>
            </a:endParaRPr>
          </a:p>
        </p:txBody>
      </p:sp>
      <p:sp>
        <p:nvSpPr>
          <p:cNvPr id="21" name="文本框 20"/>
          <p:cNvSpPr txBox="1"/>
          <p:nvPr/>
        </p:nvSpPr>
        <p:spPr>
          <a:xfrm>
            <a:off x="7623014" y="3291399"/>
            <a:ext cx="595035"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Q</a:t>
            </a:r>
            <a:r>
              <a:rPr lang="zh-CN" altLang="en-US" dirty="0">
                <a:latin typeface="Arial" panose="020B0604020202020204" pitchFamily="34" charset="0"/>
                <a:cs typeface="Arial" panose="020B0604020202020204" pitchFamily="34" charset="0"/>
              </a:rPr>
              <a:t>值</a:t>
            </a:r>
            <a:endParaRPr lang="en-US" altLang="zh-CN" dirty="0">
              <a:latin typeface="Arial" panose="020B0604020202020204" pitchFamily="34" charset="0"/>
              <a:cs typeface="Arial" panose="020B0604020202020204" pitchFamily="34" charset="0"/>
            </a:endParaRPr>
          </a:p>
        </p:txBody>
      </p:sp>
      <p:sp>
        <p:nvSpPr>
          <p:cNvPr id="22" name="文本框 21"/>
          <p:cNvSpPr txBox="1"/>
          <p:nvPr/>
        </p:nvSpPr>
        <p:spPr>
          <a:xfrm>
            <a:off x="8004280" y="2468444"/>
            <a:ext cx="341760" cy="261610"/>
          </a:xfrm>
          <a:prstGeom prst="rect">
            <a:avLst/>
          </a:prstGeom>
          <a:noFill/>
        </p:spPr>
        <p:txBody>
          <a:bodyPr wrap="none" rtlCol="0">
            <a:spAutoFit/>
          </a:bodyPr>
          <a:lstStyle/>
          <a:p>
            <a:r>
              <a:rPr lang="en-US" altLang="zh-CN" sz="1050" dirty="0">
                <a:latin typeface="Arial" panose="020B0604020202020204" pitchFamily="34" charset="0"/>
                <a:cs typeface="Arial" panose="020B0604020202020204" pitchFamily="34" charset="0"/>
              </a:rPr>
              <a:t>26</a:t>
            </a:r>
            <a:endParaRPr lang="zh-CN" altLang="en-US" sz="1050" dirty="0">
              <a:latin typeface="Arial" panose="020B0604020202020204" pitchFamily="34" charset="0"/>
              <a:cs typeface="Arial" panose="020B0604020202020204" pitchFamily="34" charset="0"/>
            </a:endParaRPr>
          </a:p>
        </p:txBody>
      </p:sp>
      <p:sp>
        <p:nvSpPr>
          <p:cNvPr id="23" name="文本框 22"/>
          <p:cNvSpPr txBox="1"/>
          <p:nvPr/>
        </p:nvSpPr>
        <p:spPr>
          <a:xfrm>
            <a:off x="7998197" y="2635922"/>
            <a:ext cx="335348" cy="253916"/>
          </a:xfrm>
          <a:prstGeom prst="rect">
            <a:avLst/>
          </a:prstGeom>
          <a:noFill/>
        </p:spPr>
        <p:txBody>
          <a:bodyPr wrap="none" rtlCol="0">
            <a:spAutoFit/>
          </a:bodyPr>
          <a:lstStyle/>
          <a:p>
            <a:r>
              <a:rPr lang="en-US" altLang="zh-CN" sz="1050" dirty="0">
                <a:latin typeface="Arial" panose="020B0604020202020204" pitchFamily="34" charset="0"/>
                <a:cs typeface="Arial" panose="020B0604020202020204" pitchFamily="34" charset="0"/>
              </a:rPr>
              <a:t>12</a:t>
            </a:r>
            <a:endParaRPr lang="zh-CN" altLang="en-US" sz="1050" dirty="0">
              <a:latin typeface="Arial" panose="020B0604020202020204" pitchFamily="34" charset="0"/>
              <a:cs typeface="Arial" panose="020B0604020202020204" pitchFamily="34" charset="0"/>
            </a:endParaRPr>
          </a:p>
        </p:txBody>
      </p:sp>
      <p:sp>
        <p:nvSpPr>
          <p:cNvPr id="24" name="文本框 23"/>
          <p:cNvSpPr txBox="1"/>
          <p:nvPr/>
        </p:nvSpPr>
        <p:spPr>
          <a:xfrm>
            <a:off x="8007734" y="2793878"/>
            <a:ext cx="335348" cy="253916"/>
          </a:xfrm>
          <a:prstGeom prst="rect">
            <a:avLst/>
          </a:prstGeom>
          <a:noFill/>
        </p:spPr>
        <p:txBody>
          <a:bodyPr wrap="none" rtlCol="0">
            <a:spAutoFit/>
          </a:bodyPr>
          <a:lstStyle/>
          <a:p>
            <a:r>
              <a:rPr lang="en-US" altLang="zh-CN" sz="1050" dirty="0">
                <a:highlight>
                  <a:srgbClr val="FFFF00"/>
                </a:highlight>
                <a:latin typeface="Arial" panose="020B0604020202020204" pitchFamily="34" charset="0"/>
                <a:cs typeface="Arial" panose="020B0604020202020204" pitchFamily="34" charset="0"/>
              </a:rPr>
              <a:t>33</a:t>
            </a:r>
            <a:endParaRPr lang="zh-CN" altLang="en-US" sz="1050" dirty="0">
              <a:highlight>
                <a:srgbClr val="FFFF00"/>
              </a:highlight>
              <a:latin typeface="Arial" panose="020B0604020202020204" pitchFamily="34" charset="0"/>
              <a:cs typeface="Arial" panose="020B0604020202020204" pitchFamily="34" charset="0"/>
            </a:endParaRPr>
          </a:p>
        </p:txBody>
      </p:sp>
      <p:sp>
        <p:nvSpPr>
          <p:cNvPr id="25" name="文本框 24"/>
          <p:cNvSpPr txBox="1"/>
          <p:nvPr/>
        </p:nvSpPr>
        <p:spPr>
          <a:xfrm>
            <a:off x="7991622" y="2958264"/>
            <a:ext cx="380232" cy="253916"/>
          </a:xfrm>
          <a:prstGeom prst="rect">
            <a:avLst/>
          </a:prstGeom>
          <a:noFill/>
        </p:spPr>
        <p:txBody>
          <a:bodyPr wrap="none" rtlCol="0">
            <a:spAutoFit/>
          </a:bodyPr>
          <a:lstStyle/>
          <a:p>
            <a:r>
              <a:rPr lang="en-US" altLang="zh-CN" sz="1050" dirty="0">
                <a:latin typeface="Arial" panose="020B0604020202020204" pitchFamily="34" charset="0"/>
                <a:cs typeface="Arial" panose="020B0604020202020204" pitchFamily="34" charset="0"/>
              </a:rPr>
              <a:t>-21</a:t>
            </a:r>
            <a:endParaRPr lang="zh-CN" altLang="en-US" sz="1050" dirty="0">
              <a:latin typeface="Arial" panose="020B0604020202020204" pitchFamily="34" charset="0"/>
              <a:cs typeface="Arial" panose="020B0604020202020204" pitchFamily="34" charset="0"/>
            </a:endParaRPr>
          </a:p>
        </p:txBody>
      </p:sp>
      <p:sp>
        <p:nvSpPr>
          <p:cNvPr id="5" name="灯片编号占位符 4"/>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内容占位符 2"/>
              <p:cNvSpPr txBox="1"/>
              <p:nvPr/>
            </p:nvSpPr>
            <p:spPr>
              <a:xfrm>
                <a:off x="694055" y="1432560"/>
                <a:ext cx="10515600" cy="5425550"/>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Cambria Math" panose="02040503050406030204" pitchFamily="18" charset="0"/>
                  </a:rPr>
                  <a:t>什么是时序差分算法？</a:t>
                </a:r>
                <a:endParaRPr lang="zh-CN" altLang="en-US" dirty="0">
                  <a:latin typeface="Cambria Math" panose="02040503050406030204" pitchFamily="18" charset="0"/>
                </a:endParaRPr>
              </a:p>
              <a:p>
                <a:pPr lvl="1"/>
                <a:r>
                  <a:rPr lang="zh-CN" altLang="en-US" dirty="0">
                    <a:latin typeface="Cambria Math" panose="02040503050406030204" pitchFamily="18" charset="0"/>
                  </a:rPr>
                  <a:t>使用</a:t>
                </a:r>
                <a:r>
                  <a:rPr lang="zh-CN" altLang="en-US" dirty="0">
                    <a:latin typeface="Cambria Math" panose="02040503050406030204" pitchFamily="18" charset="0"/>
                    <a:sym typeface="+mn-ea"/>
                  </a:rPr>
                  <a:t>即时奖励</a:t>
                </a:r>
                <a14:m>
                  <m:oMath xmlns:m="http://schemas.openxmlformats.org/officeDocument/2006/math">
                    <m:sSub>
                      <m:sSubPr>
                        <m:ctrlPr>
                          <a:rPr lang="en-US" altLang="zh-CN" b="0" i="1" smtClean="0">
                            <a:solidFill>
                              <a:srgbClr val="7030A0"/>
                            </a:solidFill>
                            <a:latin typeface="Cambria Math" panose="02040503050406030204" pitchFamily="18" charset="0"/>
                          </a:rPr>
                        </m:ctrlPr>
                      </m:sSubPr>
                      <m:e>
                        <m:r>
                          <a:rPr lang="en-US" altLang="zh-CN" b="0" i="1" smtClean="0">
                            <a:solidFill>
                              <a:srgbClr val="7030A0"/>
                            </a:solidFill>
                            <a:latin typeface="Cambria Math" panose="02040503050406030204" pitchFamily="18" charset="0"/>
                          </a:rPr>
                          <m:t>𝑅</m:t>
                        </m:r>
                      </m:e>
                      <m:sub>
                        <m:r>
                          <a:rPr lang="en-US" altLang="zh-CN" b="0" i="1" smtClean="0">
                            <a:solidFill>
                              <a:srgbClr val="7030A0"/>
                            </a:solidFill>
                            <a:latin typeface="Cambria Math" panose="02040503050406030204" pitchFamily="18" charset="0"/>
                          </a:rPr>
                          <m:t>𝑡</m:t>
                        </m:r>
                      </m:sub>
                    </m:sSub>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𝛾</m:t>
                    </m:r>
                    <m:r>
                      <a:rPr lang="en-US" altLang="zh-CN" b="0" i="1" smtClean="0">
                        <a:solidFill>
                          <a:srgbClr val="7030A0"/>
                        </a:solidFill>
                        <a:latin typeface="Cambria Math" panose="02040503050406030204" pitchFamily="18" charset="0"/>
                      </a:rPr>
                      <m:t> </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𝑄</m:t>
                        </m:r>
                      </m:e>
                      <m:sup>
                        <m:r>
                          <a:rPr lang="en-US" altLang="zh-CN" b="0" i="1" smtClean="0">
                            <a:solidFill>
                              <a:srgbClr val="FF0000"/>
                            </a:solidFill>
                            <a:latin typeface="Cambria Math" panose="02040503050406030204" pitchFamily="18" charset="0"/>
                          </a:rPr>
                          <m:t>𝜋</m:t>
                        </m:r>
                      </m:sup>
                    </m:sSup>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𝑠</m:t>
                        </m:r>
                      </m:e>
                      <m:sub>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𝑎</m:t>
                        </m:r>
                      </m:e>
                      <m:sub>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oMath>
                </a14:m>
                <a:r>
                  <a:rPr lang="zh-CN" altLang="en-US" smtClean="0">
                    <a:solidFill>
                      <a:srgbClr val="FF0000"/>
                    </a:solidFill>
                    <a:latin typeface="Cambria Math" panose="02040503050406030204" pitchFamily="18" charset="0"/>
                  </a:rPr>
                  <a:t>来更新</a:t>
                </a:r>
                <a14:m>
                  <m:oMath xmlns:m="http://schemas.openxmlformats.org/officeDocument/2006/math">
                    <m:sSup>
                      <m:sSupPr>
                        <m:ctrlPr>
                          <a:rPr lang="en-US" altLang="zh-CN" b="0" i="1" dirty="0" smtClean="0">
                            <a:solidFill>
                              <a:srgbClr val="FF0000"/>
                            </a:solidFill>
                            <a:latin typeface="Cambria Math" panose="02040503050406030204" pitchFamily="18" charset="0"/>
                          </a:rPr>
                        </m:ctrlPr>
                      </m:sSupPr>
                      <m:e>
                        <m:r>
                          <a:rPr lang="en-US" altLang="zh-CN" b="0" i="1" dirty="0" smtClean="0">
                            <a:solidFill>
                              <a:srgbClr val="FF0000"/>
                            </a:solidFill>
                            <a:latin typeface="Cambria Math" panose="02040503050406030204" pitchFamily="18" charset="0"/>
                          </a:rPr>
                          <m:t>𝑄</m:t>
                        </m:r>
                      </m:e>
                      <m:sup>
                        <m:r>
                          <a:rPr lang="en-US" altLang="zh-CN" b="0" i="1" dirty="0" smtClean="0">
                            <a:solidFill>
                              <a:srgbClr val="FF0000"/>
                            </a:solidFill>
                            <a:latin typeface="Cambria Math" panose="02040503050406030204" pitchFamily="18" charset="0"/>
                          </a:rPr>
                          <m:t>𝜋</m:t>
                        </m:r>
                      </m:sup>
                    </m:sSup>
                    <m:d>
                      <m:dPr>
                        <m:ctrlPr>
                          <a:rPr lang="en-US" altLang="zh-CN" b="0" i="1" dirty="0" smtClean="0">
                            <a:solidFill>
                              <a:srgbClr val="FF0000"/>
                            </a:solidFill>
                            <a:latin typeface="Cambria Math" panose="02040503050406030204" pitchFamily="18" charset="0"/>
                          </a:rPr>
                        </m:ctrlPr>
                      </m:dPr>
                      <m:e>
                        <m:sSub>
                          <m:sSubPr>
                            <m:ctrlPr>
                              <a:rPr lang="en-US" altLang="zh-CN" b="0" i="1" dirty="0" smtClean="0">
                                <a:solidFill>
                                  <a:srgbClr val="FF0000"/>
                                </a:solidFill>
                                <a:latin typeface="Cambria Math" panose="02040503050406030204" pitchFamily="18" charset="0"/>
                              </a:rPr>
                            </m:ctrlPr>
                          </m:sSubPr>
                          <m:e>
                            <m:r>
                              <a:rPr lang="en-US" altLang="zh-CN" b="0" i="1" dirty="0" smtClean="0">
                                <a:solidFill>
                                  <a:srgbClr val="FF0000"/>
                                </a:solidFill>
                                <a:latin typeface="Cambria Math" panose="02040503050406030204" pitchFamily="18" charset="0"/>
                              </a:rPr>
                              <m:t>𝑠</m:t>
                            </m:r>
                          </m:e>
                          <m:sub>
                            <m:r>
                              <a:rPr lang="en-US" altLang="zh-CN" b="0" i="1" dirty="0" smtClean="0">
                                <a:solidFill>
                                  <a:srgbClr val="FF0000"/>
                                </a:solidFill>
                                <a:latin typeface="Cambria Math" panose="02040503050406030204" pitchFamily="18" charset="0"/>
                              </a:rPr>
                              <m:t>𝑡</m:t>
                            </m:r>
                          </m:sub>
                        </m:sSub>
                        <m:r>
                          <a:rPr lang="en-US" altLang="zh-CN" b="0" i="1" dirty="0" smtClean="0">
                            <a:solidFill>
                              <a:srgbClr val="FF0000"/>
                            </a:solidFill>
                            <a:latin typeface="Cambria Math" panose="02040503050406030204" pitchFamily="18" charset="0"/>
                          </a:rPr>
                          <m:t>,</m:t>
                        </m:r>
                        <m:sSub>
                          <m:sSubPr>
                            <m:ctrlPr>
                              <a:rPr lang="en-US" altLang="zh-CN" b="0" i="1" dirty="0" smtClean="0">
                                <a:solidFill>
                                  <a:srgbClr val="FF0000"/>
                                </a:solidFill>
                                <a:latin typeface="Cambria Math" panose="02040503050406030204" pitchFamily="18" charset="0"/>
                              </a:rPr>
                            </m:ctrlPr>
                          </m:sSubPr>
                          <m:e>
                            <m:r>
                              <a:rPr lang="en-US" altLang="zh-CN" b="0" i="1" dirty="0" smtClean="0">
                                <a:solidFill>
                                  <a:srgbClr val="FF0000"/>
                                </a:solidFill>
                                <a:latin typeface="Cambria Math" panose="02040503050406030204" pitchFamily="18" charset="0"/>
                              </a:rPr>
                              <m:t>𝑎</m:t>
                            </m:r>
                          </m:e>
                          <m:sub>
                            <m:r>
                              <a:rPr lang="en-US" altLang="zh-CN" b="0" i="1" dirty="0" smtClean="0">
                                <a:solidFill>
                                  <a:srgbClr val="FF0000"/>
                                </a:solidFill>
                                <a:latin typeface="Cambria Math" panose="02040503050406030204" pitchFamily="18" charset="0"/>
                              </a:rPr>
                              <m:t>𝑡</m:t>
                            </m:r>
                          </m:sub>
                        </m:sSub>
                      </m:e>
                    </m:d>
                  </m:oMath>
                </a14:m>
                <a:endParaRPr lang="zh-CN" altLang="en-US" dirty="0">
                  <a:latin typeface="Cambria Math" panose="02040503050406030204" pitchFamily="18" charset="0"/>
                </a:endParaRPr>
              </a:p>
              <a:p>
                <a:pPr marL="0" indent="0">
                  <a:buNone/>
                </a:pPr>
                <a:endParaRPr lang="en-US" altLang="zh-CN" dirty="0">
                  <a:latin typeface="Cambria Math" panose="02040503050406030204" pitchFamily="18" charset="0"/>
                </a:endParaRPr>
              </a:p>
              <a:p>
                <a:endParaRPr lang="en-US" altLang="zh-CN" sz="2800" dirty="0">
                  <a:latin typeface="Arial" panose="020B0604020202020204" pitchFamily="34" charset="0"/>
                  <a:cs typeface="Arial" panose="020B0604020202020204" pitchFamily="34" charset="0"/>
                </a:endParaRPr>
              </a:p>
              <a:p>
                <a:r>
                  <a:rPr lang="en-US" altLang="zh-CN" sz="2800" dirty="0">
                    <a:latin typeface="Arial" panose="020B0604020202020204" pitchFamily="34" charset="0"/>
                    <a:cs typeface="Arial" panose="020B0604020202020204" pitchFamily="34" charset="0"/>
                  </a:rPr>
                  <a:t>Bellman equation</a:t>
                </a:r>
                <a:endParaRPr lang="en-US" altLang="zh-CN" sz="2800" dirty="0">
                  <a:latin typeface="Arial" panose="020B0604020202020204" pitchFamily="34" charset="0"/>
                  <a:cs typeface="Arial" panose="020B0604020202020204" pitchFamily="34" charset="0"/>
                </a:endParaRPr>
              </a:p>
              <a:p>
                <a:pPr marL="0" indent="0">
                  <a:buNone/>
                </a:pPr>
                <a:endParaRPr lang="en-US" altLang="zh-CN" sz="2400" b="0" i="1" dirty="0" smtClean="0">
                  <a:solidFill>
                    <a:srgbClr val="FF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sz="2400" b="0" i="1" dirty="0" smtClean="0">
                              <a:solidFill>
                                <a:srgbClr val="FF0000"/>
                              </a:solidFill>
                              <a:latin typeface="Cambria Math" panose="02040503050406030204" pitchFamily="18" charset="0"/>
                            </a:rPr>
                          </m:ctrlPr>
                        </m:sSupPr>
                        <m:e>
                          <m:r>
                            <a:rPr lang="en-US" altLang="zh-CN" sz="2400" b="0" i="1" dirty="0" smtClean="0">
                              <a:solidFill>
                                <a:srgbClr val="FF0000"/>
                              </a:solidFill>
                              <a:latin typeface="Cambria Math" panose="02040503050406030204" pitchFamily="18" charset="0"/>
                            </a:rPr>
                            <m:t>𝑄</m:t>
                          </m:r>
                        </m:e>
                        <m:sup>
                          <m:r>
                            <a:rPr lang="en-US" altLang="zh-CN" sz="2400" b="0" i="1" dirty="0" smtClean="0">
                              <a:solidFill>
                                <a:srgbClr val="FF0000"/>
                              </a:solidFill>
                              <a:latin typeface="Cambria Math" panose="02040503050406030204" pitchFamily="18" charset="0"/>
                            </a:rPr>
                            <m:t>𝜋</m:t>
                          </m:r>
                        </m:sup>
                      </m:sSup>
                      <m:d>
                        <m:dPr>
                          <m:ctrlPr>
                            <a:rPr lang="en-US" altLang="zh-CN" sz="2400" b="0" i="1" dirty="0" smtClean="0">
                              <a:solidFill>
                                <a:srgbClr val="FF0000"/>
                              </a:solidFill>
                              <a:latin typeface="Cambria Math" panose="02040503050406030204" pitchFamily="18" charset="0"/>
                            </a:rPr>
                          </m:ctrlPr>
                        </m:dPr>
                        <m:e>
                          <m:sSub>
                            <m:sSubPr>
                              <m:ctrlPr>
                                <a:rPr lang="en-US" altLang="zh-CN" sz="2400" b="0" i="1" dirty="0" smtClean="0">
                                  <a:solidFill>
                                    <a:srgbClr val="FF0000"/>
                                  </a:solidFill>
                                  <a:latin typeface="Cambria Math" panose="02040503050406030204" pitchFamily="18" charset="0"/>
                                </a:rPr>
                              </m:ctrlPr>
                            </m:sSubPr>
                            <m:e>
                              <m:r>
                                <a:rPr lang="en-US" altLang="zh-CN" sz="2400" b="0" i="1" dirty="0" smtClean="0">
                                  <a:solidFill>
                                    <a:srgbClr val="FF0000"/>
                                  </a:solidFill>
                                  <a:latin typeface="Cambria Math" panose="02040503050406030204" pitchFamily="18" charset="0"/>
                                </a:rPr>
                                <m:t>𝑠</m:t>
                              </m:r>
                            </m:e>
                            <m:sub>
                              <m:r>
                                <a:rPr lang="en-US" altLang="zh-CN" sz="2400" b="0" i="1" dirty="0" smtClean="0">
                                  <a:solidFill>
                                    <a:srgbClr val="FF0000"/>
                                  </a:solidFill>
                                  <a:latin typeface="Cambria Math" panose="02040503050406030204" pitchFamily="18" charset="0"/>
                                </a:rPr>
                                <m:t>𝑡</m:t>
                              </m:r>
                            </m:sub>
                          </m:sSub>
                          <m:r>
                            <a:rPr lang="en-US" altLang="zh-CN" sz="2400" b="0" i="1" dirty="0" smtClean="0">
                              <a:solidFill>
                                <a:srgbClr val="FF0000"/>
                              </a:solidFill>
                              <a:latin typeface="Cambria Math" panose="02040503050406030204" pitchFamily="18" charset="0"/>
                            </a:rPr>
                            <m:t>,</m:t>
                          </m:r>
                          <m:sSub>
                            <m:sSubPr>
                              <m:ctrlPr>
                                <a:rPr lang="en-US" altLang="zh-CN" sz="2400" b="0" i="1" dirty="0" smtClean="0">
                                  <a:solidFill>
                                    <a:srgbClr val="FF0000"/>
                                  </a:solidFill>
                                  <a:latin typeface="Cambria Math" panose="02040503050406030204" pitchFamily="18" charset="0"/>
                                </a:rPr>
                              </m:ctrlPr>
                            </m:sSubPr>
                            <m:e>
                              <m:r>
                                <a:rPr lang="en-US" altLang="zh-CN" sz="2400" b="0" i="1" dirty="0" smtClean="0">
                                  <a:solidFill>
                                    <a:srgbClr val="FF0000"/>
                                  </a:solidFill>
                                  <a:latin typeface="Cambria Math" panose="02040503050406030204" pitchFamily="18" charset="0"/>
                                </a:rPr>
                                <m:t>𝑎</m:t>
                              </m:r>
                            </m:e>
                            <m:sub>
                              <m:r>
                                <a:rPr lang="en-US" altLang="zh-CN" sz="2400" b="0" i="1" dirty="0" smtClean="0">
                                  <a:solidFill>
                                    <a:srgbClr val="FF0000"/>
                                  </a:solidFill>
                                  <a:latin typeface="Cambria Math" panose="02040503050406030204" pitchFamily="18" charset="0"/>
                                </a:rPr>
                                <m:t>𝑡</m:t>
                              </m:r>
                            </m:sub>
                          </m:sSub>
                        </m:e>
                      </m:d>
                      <m:r>
                        <m:rPr>
                          <m:aln/>
                        </m:rPr>
                        <a:rPr lang="en-US" altLang="zh-CN" sz="2400" b="0" i="1"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m:rPr>
                              <m:sty m:val="p"/>
                            </m:rPr>
                            <a:rPr lang="en-US" altLang="zh-CN" sz="2400" dirty="0">
                              <a:solidFill>
                                <a:schemeClr val="tx1"/>
                              </a:solidFill>
                              <a:latin typeface="Cambria Math" panose="02040503050406030204" pitchFamily="18" charset="0"/>
                            </a:rPr>
                            <m:t>E</m:t>
                          </m:r>
                        </m:e>
                        <m:sub>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𝑆</m:t>
                              </m:r>
                            </m:e>
                            <m:sub>
                              <m:r>
                                <a:rPr lang="en-US" altLang="zh-CN" sz="2400" b="0" i="1" dirty="0" smtClean="0">
                                  <a:solidFill>
                                    <a:schemeClr val="tx1"/>
                                  </a:solidFill>
                                  <a:latin typeface="Cambria Math" panose="02040503050406030204" pitchFamily="18" charset="0"/>
                                </a:rPr>
                                <m:t>𝑡</m:t>
                              </m:r>
                              <m:r>
                                <a:rPr lang="en-US" altLang="zh-CN"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1</m:t>
                              </m:r>
                            </m:sub>
                          </m:sSub>
                          <m:r>
                            <a:rPr lang="en-US" altLang="zh-CN" sz="2400" b="0" i="1"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𝐴</m:t>
                              </m:r>
                            </m:e>
                            <m:sub>
                              <m:r>
                                <a:rPr lang="en-US" altLang="zh-CN" sz="2400" b="0" i="1" dirty="0" smtClean="0">
                                  <a:solidFill>
                                    <a:schemeClr val="tx1"/>
                                  </a:solidFill>
                                  <a:latin typeface="Cambria Math" panose="02040503050406030204" pitchFamily="18" charset="0"/>
                                </a:rPr>
                                <m:t>𝑡</m:t>
                              </m:r>
                              <m:r>
                                <a:rPr lang="en-US" altLang="zh-CN"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1</m:t>
                              </m:r>
                            </m:sub>
                          </m:sSub>
                          <m:r>
                            <a:rPr lang="en-US" altLang="zh-CN" sz="2400" b="0" i="1"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𝑆</m:t>
                              </m:r>
                            </m:e>
                            <m:sub>
                              <m:r>
                                <a:rPr lang="en-US" altLang="zh-CN" sz="2400" b="0" i="1" dirty="0" smtClean="0">
                                  <a:solidFill>
                                    <a:schemeClr val="tx1"/>
                                  </a:solidFill>
                                  <a:latin typeface="Cambria Math" panose="02040503050406030204" pitchFamily="18" charset="0"/>
                                </a:rPr>
                                <m:t>𝑡</m:t>
                              </m:r>
                              <m:r>
                                <a:rPr lang="en-US" altLang="zh-CN"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2</m:t>
                              </m:r>
                            </m:sub>
                          </m:sSub>
                          <m:r>
                            <a:rPr lang="en-US" altLang="zh-CN" sz="2400" b="0" i="1" dirty="0" smtClean="0">
                              <a:solidFill>
                                <a:schemeClr val="tx1"/>
                              </a:solidFill>
                              <a:latin typeface="Cambria Math" panose="02040503050406030204" pitchFamily="18" charset="0"/>
                            </a:rPr>
                            <m:t> ⋯,</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𝑆</m:t>
                              </m:r>
                            </m:e>
                            <m:sub>
                              <m:r>
                                <a:rPr lang="en-US" altLang="zh-CN" sz="2400" b="0" i="1" dirty="0" smtClean="0">
                                  <a:solidFill>
                                    <a:schemeClr val="tx1"/>
                                  </a:solidFill>
                                  <a:latin typeface="Cambria Math" panose="02040503050406030204" pitchFamily="18" charset="0"/>
                                </a:rPr>
                                <m:t>𝑇</m:t>
                              </m:r>
                            </m:sub>
                          </m:sSub>
                          <m:r>
                            <a:rPr lang="en-US" altLang="zh-CN" sz="2400" b="0" i="1"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𝐴</m:t>
                              </m:r>
                            </m:e>
                            <m:sub>
                              <m:r>
                                <a:rPr lang="en-US" altLang="zh-CN" sz="2400" b="0" i="1" dirty="0" smtClean="0">
                                  <a:solidFill>
                                    <a:schemeClr val="tx1"/>
                                  </a:solidFill>
                                  <a:latin typeface="Cambria Math" panose="02040503050406030204" pitchFamily="18" charset="0"/>
                                </a:rPr>
                                <m:t>𝑇</m:t>
                              </m:r>
                            </m:sub>
                          </m:sSub>
                          <m:r>
                            <a:rPr lang="en-US" altLang="zh-CN" sz="2400" b="0" i="1" dirty="0" smtClean="0">
                              <a:solidFill>
                                <a:schemeClr val="tx1"/>
                              </a:solidFill>
                              <a:latin typeface="Cambria Math" panose="02040503050406030204" pitchFamily="18" charset="0"/>
                            </a:rPr>
                            <m:t> </m:t>
                          </m:r>
                        </m:sub>
                      </m:sSub>
                      <m:d>
                        <m:dPr>
                          <m:ctrlPr>
                            <a:rPr lang="en-US" altLang="zh-CN" sz="2400" b="0" i="1" dirty="0" smtClean="0">
                              <a:solidFill>
                                <a:schemeClr val="tx1"/>
                              </a:solidFill>
                              <a:latin typeface="Cambria Math" panose="02040503050406030204" pitchFamily="18" charset="0"/>
                            </a:rPr>
                          </m:ctrlPr>
                        </m:dPr>
                        <m:e>
                          <m:sSub>
                            <m:sSubPr>
                              <m:ctrlPr>
                                <a:rPr lang="en-US" altLang="zh-CN" sz="2400" i="1" dirty="0">
                                  <a:solidFill>
                                    <a:schemeClr val="tx1"/>
                                  </a:solidFill>
                                  <a:latin typeface="Cambria Math" panose="02040503050406030204" pitchFamily="18" charset="0"/>
                                </a:rPr>
                              </m:ctrlPr>
                            </m:sSubPr>
                            <m:e>
                              <m:r>
                                <m:rPr>
                                  <m:sty m:val="p"/>
                                </m:rPr>
                                <a:rPr lang="en-US" altLang="zh-CN" sz="2400" dirty="0">
                                  <a:solidFill>
                                    <a:schemeClr val="tx1"/>
                                  </a:solidFill>
                                  <a:latin typeface="Cambria Math" panose="02040503050406030204" pitchFamily="18" charset="0"/>
                                </a:rPr>
                                <m:t>G</m:t>
                              </m:r>
                            </m:e>
                            <m:sub>
                              <m:r>
                                <m:rPr>
                                  <m:sty m:val="p"/>
                                </m:rPr>
                                <a:rPr lang="en-US" altLang="zh-CN" sz="2400" dirty="0">
                                  <a:solidFill>
                                    <a:schemeClr val="tx1"/>
                                  </a:solidFill>
                                  <a:latin typeface="Cambria Math" panose="02040503050406030204" pitchFamily="18" charset="0"/>
                                </a:rPr>
                                <m:t>t</m:t>
                              </m:r>
                            </m:sub>
                          </m:sSub>
                          <m:r>
                            <a:rPr lang="en-US" altLang="zh-CN" sz="2400" b="0" i="1"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𝑠</m:t>
                              </m:r>
                            </m:e>
                            <m:sub>
                              <m:r>
                                <a:rPr lang="en-US" altLang="zh-CN" sz="2400" b="0" i="1" dirty="0" smtClean="0">
                                  <a:solidFill>
                                    <a:schemeClr val="tx1"/>
                                  </a:solidFill>
                                  <a:latin typeface="Cambria Math" panose="02040503050406030204" pitchFamily="18" charset="0"/>
                                </a:rPr>
                                <m:t>𝑡</m:t>
                              </m:r>
                            </m:sub>
                          </m:sSub>
                          <m:r>
                            <a:rPr lang="en-US" altLang="zh-CN" sz="2400" b="0" i="1"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𝑎</m:t>
                              </m:r>
                            </m:e>
                            <m:sub>
                              <m:r>
                                <a:rPr lang="en-US" altLang="zh-CN" sz="2400" b="0" i="1" dirty="0" smtClean="0">
                                  <a:solidFill>
                                    <a:schemeClr val="tx1"/>
                                  </a:solidFill>
                                  <a:latin typeface="Cambria Math" panose="02040503050406030204" pitchFamily="18" charset="0"/>
                                </a:rPr>
                                <m:t>𝑡</m:t>
                              </m:r>
                            </m:sub>
                          </m:sSub>
                        </m:e>
                      </m:d>
                    </m:oMath>
                    <m:oMath xmlns:m="http://schemas.openxmlformats.org/officeDocument/2006/math">
                      <m:r>
                        <m:rPr>
                          <m:aln/>
                        </m:rPr>
                        <a:rPr lang="en-US" altLang="zh-CN" sz="2400" b="0" i="1"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m:rPr>
                              <m:sty m:val="p"/>
                            </m:rPr>
                            <a:rPr lang="en-US" altLang="zh-CN" sz="2400" dirty="0">
                              <a:solidFill>
                                <a:schemeClr val="tx1"/>
                              </a:solidFill>
                              <a:latin typeface="Cambria Math" panose="02040503050406030204" pitchFamily="18" charset="0"/>
                            </a:rPr>
                            <m:t>E</m:t>
                          </m:r>
                        </m:e>
                        <m:sub>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𝑆</m:t>
                              </m:r>
                            </m:e>
                            <m:sub>
                              <m:r>
                                <a:rPr lang="en-US" altLang="zh-CN" sz="2400" i="1" dirty="0">
                                  <a:latin typeface="Cambria Math" panose="02040503050406030204" pitchFamily="18" charset="0"/>
                                </a:rPr>
                                <m:t>𝑡</m:t>
                              </m:r>
                              <m:r>
                                <a:rPr lang="en-US" altLang="zh-CN" sz="2400" i="1" dirty="0">
                                  <a:latin typeface="Cambria Math" panose="02040503050406030204" pitchFamily="18" charset="0"/>
                                </a:rPr>
                                <m:t>+</m:t>
                              </m:r>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𝐴</m:t>
                              </m:r>
                            </m:e>
                            <m:sub>
                              <m:r>
                                <a:rPr lang="en-US" altLang="zh-CN" sz="2400" i="1" dirty="0">
                                  <a:latin typeface="Cambria Math" panose="02040503050406030204" pitchFamily="18" charset="0"/>
                                </a:rPr>
                                <m:t>𝑡</m:t>
                              </m:r>
                              <m:r>
                                <a:rPr lang="en-US" altLang="zh-CN" sz="2400" i="1" dirty="0">
                                  <a:latin typeface="Cambria Math" panose="02040503050406030204" pitchFamily="18" charset="0"/>
                                </a:rPr>
                                <m:t>+</m:t>
                              </m:r>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 ⋯</m:t>
                          </m:r>
                        </m:sub>
                      </m:sSub>
                      <m:d>
                        <m:dPr>
                          <m:ctrlPr>
                            <a:rPr lang="en-US" altLang="zh-CN" sz="2400" i="1" dirty="0">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𝑅</m:t>
                              </m:r>
                            </m:e>
                            <m:sub>
                              <m:r>
                                <a:rPr lang="en-US" altLang="zh-CN" sz="2400" i="1">
                                  <a:solidFill>
                                    <a:schemeClr val="tx1"/>
                                  </a:solidFill>
                                  <a:latin typeface="Cambria Math" panose="02040503050406030204" pitchFamily="18" charset="0"/>
                                </a:rPr>
                                <m:t>𝑡</m:t>
                              </m:r>
                            </m:sub>
                          </m:sSub>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𝛾</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𝑅</m:t>
                              </m:r>
                            </m:e>
                            <m:sub>
                              <m:r>
                                <a:rPr lang="en-US" altLang="zh-CN" sz="2400" i="1">
                                  <a:solidFill>
                                    <a:schemeClr val="tx1"/>
                                  </a:solidFill>
                                  <a:latin typeface="Cambria Math" panose="02040503050406030204" pitchFamily="18" charset="0"/>
                                </a:rPr>
                                <m:t>𝑡</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1</m:t>
                              </m:r>
                            </m:sub>
                          </m:sSub>
                          <m:r>
                            <a:rPr lang="en-US" altLang="zh-CN" sz="2400" i="1">
                              <a:solidFill>
                                <a:schemeClr val="tx1"/>
                              </a:solidFill>
                              <a:latin typeface="Cambria Math" panose="02040503050406030204" pitchFamily="18" charset="0"/>
                            </a:rPr>
                            <m:t>+</m:t>
                          </m:r>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𝛾</m:t>
                              </m:r>
                            </m:e>
                            <m:sup>
                              <m:r>
                                <a:rPr lang="en-US" altLang="zh-CN" sz="2400" i="1">
                                  <a:solidFill>
                                    <a:schemeClr val="tx1"/>
                                  </a:solidFill>
                                  <a:latin typeface="Cambria Math" panose="02040503050406030204" pitchFamily="18" charset="0"/>
                                </a:rPr>
                                <m:t>2</m:t>
                              </m:r>
                            </m:sup>
                          </m:sSup>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𝑅</m:t>
                              </m:r>
                            </m:e>
                            <m:sub>
                              <m:r>
                                <a:rPr lang="en-US" altLang="zh-CN" sz="2400" i="1">
                                  <a:solidFill>
                                    <a:schemeClr val="tx1"/>
                                  </a:solidFill>
                                  <a:latin typeface="Cambria Math" panose="02040503050406030204" pitchFamily="18" charset="0"/>
                                </a:rPr>
                                <m:t>𝑡</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2</m:t>
                              </m:r>
                            </m:sub>
                          </m:sSub>
                          <m:r>
                            <a:rPr lang="en-US" altLang="zh-CN" sz="2400" i="1">
                              <a:solidFill>
                                <a:schemeClr val="tx1"/>
                              </a:solidFill>
                              <a:latin typeface="Cambria Math" panose="02040503050406030204" pitchFamily="18" charset="0"/>
                            </a:rPr>
                            <m:t>+⋯+</m:t>
                          </m:r>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𝛾</m:t>
                              </m:r>
                            </m:e>
                            <m:sup>
                              <m:r>
                                <a:rPr lang="en-US" altLang="zh-CN" sz="2400" i="1">
                                  <a:solidFill>
                                    <a:schemeClr val="tx1"/>
                                  </a:solidFill>
                                  <a:latin typeface="Cambria Math" panose="02040503050406030204" pitchFamily="18" charset="0"/>
                                </a:rPr>
                                <m:t>𝑇</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sup>
                          </m:sSup>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𝑅</m:t>
                              </m:r>
                            </m:e>
                            <m:sub>
                              <m:r>
                                <a:rPr lang="en-US" altLang="zh-CN" sz="2400" i="1">
                                  <a:solidFill>
                                    <a:schemeClr val="tx1"/>
                                  </a:solidFill>
                                  <a:latin typeface="Cambria Math" panose="02040503050406030204" pitchFamily="18" charset="0"/>
                                </a:rPr>
                                <m:t>𝑇</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𝑠</m:t>
                              </m:r>
                            </m:e>
                            <m:sub>
                              <m:r>
                                <a:rPr lang="en-US" altLang="zh-CN" sz="2400" i="1" dirty="0">
                                  <a:latin typeface="Cambria Math" panose="02040503050406030204" pitchFamily="18" charset="0"/>
                                </a:rPr>
                                <m:t>𝑡</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𝑡</m:t>
                              </m:r>
                            </m:sub>
                          </m:sSub>
                        </m:e>
                      </m:d>
                    </m:oMath>
                    <m:oMath xmlns:m="http://schemas.openxmlformats.org/officeDocument/2006/math">
                      <m:r>
                        <m:rPr>
                          <m:aln/>
                        </m:rPr>
                        <a:rPr lang="en-US" altLang="zh-CN" sz="2400" dirty="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m:rPr>
                              <m:sty m:val="p"/>
                            </m:rPr>
                            <a:rPr lang="en-US" altLang="zh-CN" sz="2400" dirty="0">
                              <a:solidFill>
                                <a:schemeClr val="tx1"/>
                              </a:solidFill>
                              <a:latin typeface="Cambria Math" panose="02040503050406030204" pitchFamily="18" charset="0"/>
                            </a:rPr>
                            <m:t>E</m:t>
                          </m:r>
                        </m:e>
                        <m:sub>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𝑆</m:t>
                              </m:r>
                            </m:e>
                            <m:sub>
                              <m:r>
                                <a:rPr lang="en-US" altLang="zh-CN" sz="2400" i="1" dirty="0">
                                  <a:latin typeface="Cambria Math" panose="02040503050406030204" pitchFamily="18" charset="0"/>
                                </a:rPr>
                                <m:t>𝑡</m:t>
                              </m:r>
                              <m:r>
                                <a:rPr lang="en-US" altLang="zh-CN" sz="2400" i="1" dirty="0">
                                  <a:latin typeface="Cambria Math" panose="02040503050406030204" pitchFamily="18" charset="0"/>
                                </a:rPr>
                                <m:t>+</m:t>
                              </m:r>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𝐴</m:t>
                              </m:r>
                            </m:e>
                            <m:sub>
                              <m:r>
                                <a:rPr lang="en-US" altLang="zh-CN" sz="2400" i="1" dirty="0">
                                  <a:latin typeface="Cambria Math" panose="02040503050406030204" pitchFamily="18" charset="0"/>
                                </a:rPr>
                                <m:t>𝑡</m:t>
                              </m:r>
                              <m:r>
                                <a:rPr lang="en-US" altLang="zh-CN" sz="2400" i="1" dirty="0">
                                  <a:latin typeface="Cambria Math" panose="02040503050406030204" pitchFamily="18" charset="0"/>
                                </a:rPr>
                                <m:t>+</m:t>
                              </m:r>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 ⋯</m:t>
                          </m:r>
                        </m:sub>
                      </m:sSub>
                      <m:d>
                        <m:dPr>
                          <m:ctrlPr>
                            <a:rPr lang="en-US" altLang="zh-CN" sz="2400" i="1" dirty="0">
                              <a:solidFill>
                                <a:schemeClr val="tx1"/>
                              </a:solidFill>
                              <a:latin typeface="Cambria Math" panose="02040503050406030204" pitchFamily="18" charset="0"/>
                            </a:rPr>
                          </m:ctrlPr>
                        </m:dPr>
                        <m:e>
                          <m:sSub>
                            <m:sSubPr>
                              <m:ctrlPr>
                                <a:rPr lang="en-US" altLang="zh-CN" sz="2400" i="1" dirty="0">
                                  <a:solidFill>
                                    <a:schemeClr val="tx1"/>
                                  </a:solidFill>
                                  <a:latin typeface="Cambria Math" panose="02040503050406030204" pitchFamily="18" charset="0"/>
                                </a:rPr>
                              </m:ctrlPr>
                            </m:sSubPr>
                            <m:e>
                              <m:r>
                                <m:rPr>
                                  <m:sty m:val="p"/>
                                </m:rPr>
                                <a:rPr lang="en-US" altLang="zh-CN" sz="2400" dirty="0">
                                  <a:solidFill>
                                    <a:schemeClr val="tx1"/>
                                  </a:solidFill>
                                  <a:latin typeface="Cambria Math" panose="02040503050406030204" pitchFamily="18" charset="0"/>
                                </a:rPr>
                                <m:t>R</m:t>
                              </m:r>
                            </m:e>
                            <m:sub>
                              <m:r>
                                <m:rPr>
                                  <m:sty m:val="p"/>
                                </m:rPr>
                                <a:rPr lang="en-US" altLang="zh-CN" sz="2400" dirty="0">
                                  <a:solidFill>
                                    <a:schemeClr val="tx1"/>
                                  </a:solidFill>
                                  <a:latin typeface="Cambria Math" panose="02040503050406030204" pitchFamily="18" charset="0"/>
                                </a:rPr>
                                <m:t>t</m:t>
                              </m:r>
                            </m:sub>
                          </m:sSub>
                          <m:r>
                            <a:rPr lang="en-US" altLang="zh-CN" sz="2400" dirty="0">
                              <a:solidFill>
                                <a:schemeClr val="tx1"/>
                              </a:solidFill>
                              <a:latin typeface="Cambria Math" panose="02040503050406030204" pitchFamily="18" charset="0"/>
                            </a:rPr>
                            <m:t>+</m:t>
                          </m:r>
                          <m:r>
                            <a:rPr lang="en-US" altLang="zh-CN" sz="2400" i="1" dirty="0">
                              <a:solidFill>
                                <a:schemeClr val="tx1"/>
                              </a:solidFill>
                              <a:latin typeface="Cambria Math" panose="02040503050406030204" pitchFamily="18" charset="0"/>
                            </a:rPr>
                            <m:t>𝛾</m:t>
                          </m:r>
                          <m:d>
                            <m:dPr>
                              <m:ctrlPr>
                                <a:rPr lang="en-US" altLang="zh-CN" sz="2400" i="1" dirty="0">
                                  <a:solidFill>
                                    <a:schemeClr val="tx1"/>
                                  </a:solidFill>
                                  <a:latin typeface="Cambria Math" panose="02040503050406030204" pitchFamily="18" charset="0"/>
                                </a:rPr>
                              </m:ctrlPr>
                            </m:dPr>
                            <m:e>
                              <m:sSub>
                                <m:sSubPr>
                                  <m:ctrlPr>
                                    <a:rPr lang="en-US" altLang="zh-CN" sz="2400" i="1" dirty="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𝑅</m:t>
                                  </m:r>
                                </m:e>
                                <m:sub>
                                  <m:r>
                                    <a:rPr lang="en-US" altLang="zh-CN" sz="2400" i="1" dirty="0">
                                      <a:solidFill>
                                        <a:schemeClr val="tx1"/>
                                      </a:solidFill>
                                      <a:latin typeface="Cambria Math" panose="02040503050406030204" pitchFamily="18" charset="0"/>
                                    </a:rPr>
                                    <m:t>𝑡</m:t>
                                  </m:r>
                                  <m:r>
                                    <a:rPr lang="en-US" altLang="zh-CN"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1</m:t>
                                  </m:r>
                                </m:sub>
                              </m:sSub>
                              <m:r>
                                <a:rPr lang="en-US" altLang="zh-CN" sz="2400" i="1" dirty="0">
                                  <a:solidFill>
                                    <a:schemeClr val="tx1"/>
                                  </a:solidFill>
                                  <a:latin typeface="Cambria Math" panose="02040503050406030204" pitchFamily="18" charset="0"/>
                                </a:rPr>
                                <m:t>+⋯+</m:t>
                              </m:r>
                              <m:sSup>
                                <m:sSupPr>
                                  <m:ctrlPr>
                                    <a:rPr lang="en-US" altLang="zh-CN" sz="2400" i="1" dirty="0">
                                      <a:solidFill>
                                        <a:schemeClr val="tx1"/>
                                      </a:solidFill>
                                      <a:latin typeface="Cambria Math" panose="02040503050406030204" pitchFamily="18" charset="0"/>
                                    </a:rPr>
                                  </m:ctrlPr>
                                </m:sSupPr>
                                <m:e>
                                  <m:r>
                                    <a:rPr lang="en-US" altLang="zh-CN" sz="2400" i="1" dirty="0">
                                      <a:solidFill>
                                        <a:schemeClr val="tx1"/>
                                      </a:solidFill>
                                      <a:latin typeface="Cambria Math" panose="02040503050406030204" pitchFamily="18" charset="0"/>
                                    </a:rPr>
                                    <m:t>𝛾</m:t>
                                  </m:r>
                                </m:e>
                                <m:sup>
                                  <m:r>
                                    <a:rPr lang="en-US" altLang="zh-CN" sz="2400" i="1" dirty="0">
                                      <a:solidFill>
                                        <a:schemeClr val="tx1"/>
                                      </a:solidFill>
                                      <a:latin typeface="Cambria Math" panose="02040503050406030204" pitchFamily="18" charset="0"/>
                                    </a:rPr>
                                    <m:t>𝑇</m:t>
                                  </m:r>
                                  <m:r>
                                    <a:rPr lang="en-US" altLang="zh-CN" sz="2400" i="1" dirty="0">
                                      <a:solidFill>
                                        <a:schemeClr val="tx1"/>
                                      </a:solidFill>
                                      <a:latin typeface="Cambria Math" panose="02040503050406030204" pitchFamily="18" charset="0"/>
                                    </a:rPr>
                                    <m:t>−</m:t>
                                  </m:r>
                                  <m:r>
                                    <a:rPr lang="en-US" altLang="zh-CN" sz="2400" i="1" dirty="0">
                                      <a:solidFill>
                                        <a:schemeClr val="tx1"/>
                                      </a:solidFill>
                                      <a:latin typeface="Cambria Math" panose="02040503050406030204" pitchFamily="18" charset="0"/>
                                    </a:rPr>
                                    <m:t>𝑡</m:t>
                                  </m:r>
                                  <m:r>
                                    <a:rPr lang="en-US" altLang="zh-CN" sz="2400" i="1" dirty="0">
                                      <a:solidFill>
                                        <a:schemeClr val="tx1"/>
                                      </a:solidFill>
                                      <a:latin typeface="Cambria Math" panose="02040503050406030204" pitchFamily="18" charset="0"/>
                                    </a:rPr>
                                    <m:t>−</m:t>
                                  </m:r>
                                  <m:r>
                                    <a:rPr lang="en-US" altLang="zh-CN" sz="2400" i="1" dirty="0">
                                      <a:solidFill>
                                        <a:schemeClr val="tx1"/>
                                      </a:solidFill>
                                      <a:latin typeface="Cambria Math" panose="02040503050406030204" pitchFamily="18" charset="0"/>
                                    </a:rPr>
                                    <m:t>1</m:t>
                                  </m:r>
                                </m:sup>
                              </m:sSup>
                              <m:sSub>
                                <m:sSubPr>
                                  <m:ctrlPr>
                                    <a:rPr lang="en-US" altLang="zh-CN" sz="2400" i="1" dirty="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𝑅</m:t>
                                  </m:r>
                                </m:e>
                                <m:sub>
                                  <m:r>
                                    <a:rPr lang="en-US" altLang="zh-CN" sz="2400" i="1" dirty="0">
                                      <a:solidFill>
                                        <a:schemeClr val="tx1"/>
                                      </a:solidFill>
                                      <a:latin typeface="Cambria Math" panose="02040503050406030204" pitchFamily="18" charset="0"/>
                                    </a:rPr>
                                    <m:t>𝑇</m:t>
                                  </m:r>
                                </m:sub>
                              </m:sSub>
                            </m:e>
                          </m:d>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𝑠</m:t>
                              </m:r>
                            </m:e>
                            <m:sub>
                              <m:r>
                                <a:rPr lang="en-US" altLang="zh-CN" sz="2400" i="1" dirty="0">
                                  <a:latin typeface="Cambria Math" panose="02040503050406030204" pitchFamily="18" charset="0"/>
                                </a:rPr>
                                <m:t>𝑡</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𝑡</m:t>
                              </m:r>
                            </m:sub>
                          </m:sSub>
                        </m:e>
                      </m:d>
                    </m:oMath>
                    <m:oMath xmlns:m="http://schemas.openxmlformats.org/officeDocument/2006/math">
                      <m:r>
                        <m:rPr>
                          <m:aln/>
                        </m:rPr>
                        <a:rPr lang="en-US" altLang="zh-CN" sz="2400" dirty="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m:rPr>
                              <m:sty m:val="p"/>
                            </m:rPr>
                            <a:rPr lang="en-US" altLang="zh-CN" sz="2400" dirty="0">
                              <a:solidFill>
                                <a:schemeClr val="tx1"/>
                              </a:solidFill>
                              <a:latin typeface="Cambria Math" panose="02040503050406030204" pitchFamily="18" charset="0"/>
                            </a:rPr>
                            <m:t>E</m:t>
                          </m:r>
                        </m:e>
                        <m:sub>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𝑆</m:t>
                              </m:r>
                            </m:e>
                            <m:sub>
                              <m:r>
                                <a:rPr lang="en-US" altLang="zh-CN" sz="2400" i="1" dirty="0">
                                  <a:latin typeface="Cambria Math" panose="02040503050406030204" pitchFamily="18" charset="0"/>
                                </a:rPr>
                                <m:t>𝑡</m:t>
                              </m:r>
                              <m:r>
                                <a:rPr lang="en-US" altLang="zh-CN" sz="2400" i="1" dirty="0">
                                  <a:latin typeface="Cambria Math" panose="02040503050406030204" pitchFamily="18" charset="0"/>
                                </a:rPr>
                                <m:t>+</m:t>
                              </m:r>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𝐴</m:t>
                              </m:r>
                            </m:e>
                            <m:sub>
                              <m:r>
                                <a:rPr lang="en-US" altLang="zh-CN" sz="2400" i="1" dirty="0">
                                  <a:latin typeface="Cambria Math" panose="02040503050406030204" pitchFamily="18" charset="0"/>
                                </a:rPr>
                                <m:t>𝑡</m:t>
                              </m:r>
                              <m:r>
                                <a:rPr lang="en-US" altLang="zh-CN" sz="2400" i="1" dirty="0">
                                  <a:latin typeface="Cambria Math" panose="02040503050406030204" pitchFamily="18" charset="0"/>
                                </a:rPr>
                                <m:t>+</m:t>
                              </m:r>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 ⋯</m:t>
                          </m:r>
                        </m:sub>
                      </m:sSub>
                      <m:d>
                        <m:dPr>
                          <m:ctrlPr>
                            <a:rPr lang="en-US" altLang="zh-CN" sz="2400" i="1" dirty="0">
                              <a:solidFill>
                                <a:schemeClr val="tx1"/>
                              </a:solidFill>
                              <a:latin typeface="Cambria Math" panose="02040503050406030204" pitchFamily="18" charset="0"/>
                            </a:rPr>
                          </m:ctrlPr>
                        </m:dPr>
                        <m:e>
                          <m:sSub>
                            <m:sSubPr>
                              <m:ctrlPr>
                                <a:rPr lang="en-US" altLang="zh-CN" sz="2400" i="1" dirty="0">
                                  <a:solidFill>
                                    <a:schemeClr val="tx1"/>
                                  </a:solidFill>
                                  <a:latin typeface="Cambria Math" panose="02040503050406030204" pitchFamily="18" charset="0"/>
                                </a:rPr>
                              </m:ctrlPr>
                            </m:sSubPr>
                            <m:e>
                              <m:r>
                                <m:rPr>
                                  <m:sty m:val="p"/>
                                </m:rPr>
                                <a:rPr lang="en-US" altLang="zh-CN" sz="2400" dirty="0">
                                  <a:solidFill>
                                    <a:schemeClr val="tx1"/>
                                  </a:solidFill>
                                  <a:latin typeface="Cambria Math" panose="02040503050406030204" pitchFamily="18" charset="0"/>
                                </a:rPr>
                                <m:t>R</m:t>
                              </m:r>
                            </m:e>
                            <m:sub>
                              <m:r>
                                <m:rPr>
                                  <m:sty m:val="p"/>
                                </m:rPr>
                                <a:rPr lang="en-US" altLang="zh-CN" sz="2400" dirty="0">
                                  <a:solidFill>
                                    <a:schemeClr val="tx1"/>
                                  </a:solidFill>
                                  <a:latin typeface="Cambria Math" panose="02040503050406030204" pitchFamily="18" charset="0"/>
                                </a:rPr>
                                <m:t>t</m:t>
                              </m:r>
                            </m:sub>
                          </m:sSub>
                          <m:r>
                            <a:rPr lang="en-US" altLang="zh-CN" sz="2400" dirty="0">
                              <a:solidFill>
                                <a:schemeClr val="tx1"/>
                              </a:solidFill>
                              <a:latin typeface="Cambria Math" panose="02040503050406030204" pitchFamily="18" charset="0"/>
                            </a:rPr>
                            <m:t>+</m:t>
                          </m:r>
                          <m:r>
                            <a:rPr lang="en-US" altLang="zh-CN" sz="2400" i="1" dirty="0">
                              <a:solidFill>
                                <a:schemeClr val="tx1"/>
                              </a:solidFill>
                              <a:latin typeface="Cambria Math" panose="02040503050406030204" pitchFamily="18" charset="0"/>
                            </a:rPr>
                            <m:t>𝛾</m:t>
                          </m:r>
                          <m:sSub>
                            <m:sSubPr>
                              <m:ctrlPr>
                                <a:rPr lang="en-US" altLang="zh-CN" sz="2400" i="1" dirty="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𝐺</m:t>
                              </m:r>
                            </m:e>
                            <m:sub>
                              <m:r>
                                <a:rPr lang="en-US" altLang="zh-CN" sz="2400" i="1" dirty="0">
                                  <a:solidFill>
                                    <a:schemeClr val="tx1"/>
                                  </a:solidFill>
                                  <a:latin typeface="Cambria Math" panose="02040503050406030204" pitchFamily="18" charset="0"/>
                                </a:rPr>
                                <m:t>𝑡</m:t>
                              </m:r>
                              <m:r>
                                <a:rPr lang="en-US" altLang="zh-CN" sz="2400" i="1" dirty="0">
                                  <a:solidFill>
                                    <a:schemeClr val="tx1"/>
                                  </a:solidFill>
                                  <a:latin typeface="Cambria Math" panose="02040503050406030204" pitchFamily="18" charset="0"/>
                                </a:rPr>
                                <m:t>+</m:t>
                              </m:r>
                              <m:r>
                                <a:rPr lang="en-US" altLang="zh-CN" sz="2400" i="1" dirty="0">
                                  <a:solidFill>
                                    <a:schemeClr val="tx1"/>
                                  </a:solidFill>
                                  <a:latin typeface="Cambria Math" panose="02040503050406030204" pitchFamily="18" charset="0"/>
                                </a:rPr>
                                <m:t>1</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𝑠</m:t>
                              </m:r>
                            </m:e>
                            <m:sub>
                              <m:r>
                                <a:rPr lang="en-US" altLang="zh-CN" sz="2400" i="1" dirty="0">
                                  <a:latin typeface="Cambria Math" panose="02040503050406030204" pitchFamily="18" charset="0"/>
                                </a:rPr>
                                <m:t>𝑡</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𝑡</m:t>
                              </m:r>
                            </m:sub>
                          </m:sSub>
                        </m:e>
                      </m:d>
                    </m:oMath>
                    <m:oMath xmlns:m="http://schemas.openxmlformats.org/officeDocument/2006/math">
                      <m:r>
                        <m:rPr>
                          <m:aln/>
                        </m:rPr>
                        <a:rPr lang="en-US" altLang="zh-CN" sz="2400" dirty="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m:rPr>
                              <m:sty m:val="p"/>
                            </m:rPr>
                            <a:rPr lang="en-US" altLang="zh-CN" sz="2400" dirty="0">
                              <a:solidFill>
                                <a:schemeClr val="tx1"/>
                              </a:solidFill>
                              <a:latin typeface="Cambria Math" panose="02040503050406030204" pitchFamily="18" charset="0"/>
                            </a:rPr>
                            <m:t>E</m:t>
                          </m:r>
                        </m:e>
                        <m:sub>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𝑆</m:t>
                              </m:r>
                            </m:e>
                            <m:sub>
                              <m:r>
                                <a:rPr lang="en-US" altLang="zh-CN" sz="2400" i="1" dirty="0">
                                  <a:latin typeface="Cambria Math" panose="02040503050406030204" pitchFamily="18" charset="0"/>
                                </a:rPr>
                                <m:t>𝑡</m:t>
                              </m:r>
                              <m:r>
                                <a:rPr lang="en-US" altLang="zh-CN" sz="2400" i="1" dirty="0">
                                  <a:latin typeface="Cambria Math" panose="02040503050406030204" pitchFamily="18" charset="0"/>
                                </a:rPr>
                                <m:t>+</m:t>
                              </m:r>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𝐴</m:t>
                              </m:r>
                            </m:e>
                            <m:sub>
                              <m:r>
                                <a:rPr lang="en-US" altLang="zh-CN" sz="2400" i="1" dirty="0">
                                  <a:latin typeface="Cambria Math" panose="02040503050406030204" pitchFamily="18" charset="0"/>
                                </a:rPr>
                                <m:t>𝑡</m:t>
                              </m:r>
                              <m:r>
                                <a:rPr lang="en-US" altLang="zh-CN" sz="2400" i="1" dirty="0">
                                  <a:latin typeface="Cambria Math" panose="02040503050406030204" pitchFamily="18" charset="0"/>
                                </a:rPr>
                                <m:t>+</m:t>
                              </m:r>
                              <m:r>
                                <a:rPr lang="en-US" altLang="zh-CN" sz="2400" i="1" dirty="0">
                                  <a:latin typeface="Cambria Math" panose="02040503050406030204" pitchFamily="18" charset="0"/>
                                </a:rPr>
                                <m:t>1</m:t>
                              </m:r>
                            </m:sub>
                          </m:sSub>
                        </m:sub>
                      </m:sSub>
                      <m:d>
                        <m:dPr>
                          <m:ctrlPr>
                            <a:rPr lang="en-US" altLang="zh-CN" sz="2400" i="1" dirty="0">
                              <a:solidFill>
                                <a:schemeClr val="tx1"/>
                              </a:solidFill>
                              <a:latin typeface="Cambria Math" panose="02040503050406030204" pitchFamily="18" charset="0"/>
                            </a:rPr>
                          </m:ctrlPr>
                        </m:dPr>
                        <m:e>
                          <m:sSub>
                            <m:sSubPr>
                              <m:ctrlPr>
                                <a:rPr lang="en-US" altLang="zh-CN" sz="2400" i="1" dirty="0">
                                  <a:solidFill>
                                    <a:schemeClr val="tx1"/>
                                  </a:solidFill>
                                  <a:latin typeface="Cambria Math" panose="02040503050406030204" pitchFamily="18" charset="0"/>
                                </a:rPr>
                              </m:ctrlPr>
                            </m:sSubPr>
                            <m:e>
                              <m:r>
                                <m:rPr>
                                  <m:sty m:val="p"/>
                                </m:rPr>
                                <a:rPr lang="en-US" altLang="zh-CN" sz="2400" dirty="0">
                                  <a:solidFill>
                                    <a:schemeClr val="tx1"/>
                                  </a:solidFill>
                                  <a:latin typeface="Cambria Math" panose="02040503050406030204" pitchFamily="18" charset="0"/>
                                </a:rPr>
                                <m:t>R</m:t>
                              </m:r>
                            </m:e>
                            <m:sub>
                              <m:r>
                                <m:rPr>
                                  <m:sty m:val="p"/>
                                </m:rPr>
                                <a:rPr lang="en-US" altLang="zh-CN" sz="2400" dirty="0">
                                  <a:solidFill>
                                    <a:schemeClr val="tx1"/>
                                  </a:solidFill>
                                  <a:latin typeface="Cambria Math" panose="02040503050406030204" pitchFamily="18" charset="0"/>
                                </a:rPr>
                                <m:t>t</m:t>
                              </m:r>
                            </m:sub>
                          </m:sSub>
                          <m:r>
                            <a:rPr lang="en-US" altLang="zh-CN" sz="2400" dirty="0">
                              <a:solidFill>
                                <a:schemeClr val="tx1"/>
                              </a:solidFill>
                              <a:latin typeface="Cambria Math" panose="02040503050406030204" pitchFamily="18" charset="0"/>
                            </a:rPr>
                            <m:t>+</m:t>
                          </m:r>
                          <m:r>
                            <a:rPr lang="en-US" altLang="zh-CN" sz="2400" i="1" dirty="0">
                              <a:solidFill>
                                <a:schemeClr val="tx1"/>
                              </a:solidFill>
                              <a:latin typeface="Cambria Math" panose="02040503050406030204" pitchFamily="18" charset="0"/>
                            </a:rPr>
                            <m:t>𝛾</m:t>
                          </m:r>
                          <m:sSub>
                            <m:sSubPr>
                              <m:ctrlPr>
                                <a:rPr lang="en-US" altLang="zh-CN" sz="2400" b="0" i="1" dirty="0" smtClean="0">
                                  <a:solidFill>
                                    <a:schemeClr val="tx1"/>
                                  </a:solidFill>
                                  <a:latin typeface="Cambria Math" panose="02040503050406030204" pitchFamily="18" charset="0"/>
                                </a:rPr>
                              </m:ctrlPr>
                            </m:sSubPr>
                            <m:e>
                              <m:r>
                                <m:rPr>
                                  <m:sty m:val="p"/>
                                </m:rPr>
                                <a:rPr lang="en-US" altLang="zh-CN" sz="2400" b="0" i="0" dirty="0" smtClean="0">
                                  <a:solidFill>
                                    <a:schemeClr val="tx1"/>
                                  </a:solidFill>
                                  <a:latin typeface="Cambria Math" panose="02040503050406030204" pitchFamily="18" charset="0"/>
                                </a:rPr>
                                <m:t>E</m:t>
                              </m:r>
                            </m:e>
                            <m:sub>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𝑆</m:t>
                                  </m:r>
                                </m:e>
                                <m:sub>
                                  <m:r>
                                    <a:rPr lang="en-US" altLang="zh-CN" sz="2400" i="1" dirty="0">
                                      <a:latin typeface="Cambria Math" panose="02040503050406030204" pitchFamily="18" charset="0"/>
                                    </a:rPr>
                                    <m:t>𝑡</m:t>
                                  </m:r>
                                  <m:r>
                                    <a:rPr lang="en-US" altLang="zh-CN" sz="2400" i="1" dirty="0">
                                      <a:latin typeface="Cambria Math" panose="02040503050406030204" pitchFamily="18" charset="0"/>
                                    </a:rPr>
                                    <m:t>+</m:t>
                                  </m:r>
                                  <m:r>
                                    <a:rPr lang="en-US" altLang="zh-CN" sz="2400" i="1" dirty="0">
                                      <a:latin typeface="Cambria Math" panose="02040503050406030204" pitchFamily="18" charset="0"/>
                                    </a:rPr>
                                    <m:t>2</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𝐴</m:t>
                                  </m:r>
                                </m:e>
                                <m:sub>
                                  <m:r>
                                    <a:rPr lang="en-US" altLang="zh-CN" sz="2400" i="1" dirty="0">
                                      <a:latin typeface="Cambria Math" panose="02040503050406030204" pitchFamily="18" charset="0"/>
                                    </a:rPr>
                                    <m:t>𝑡</m:t>
                                  </m:r>
                                  <m:r>
                                    <a:rPr lang="en-US" altLang="zh-CN" sz="2400" i="1" dirty="0">
                                      <a:latin typeface="Cambria Math" panose="02040503050406030204" pitchFamily="18" charset="0"/>
                                    </a:rPr>
                                    <m:t>+</m:t>
                                  </m:r>
                                  <m:r>
                                    <a:rPr lang="en-US" altLang="zh-CN" sz="2400" i="1" dirty="0">
                                      <a:latin typeface="Cambria Math" panose="02040503050406030204" pitchFamily="18" charset="0"/>
                                    </a:rPr>
                                    <m:t>2</m:t>
                                  </m:r>
                                </m:sub>
                              </m:sSub>
                              <m:r>
                                <a:rPr lang="en-US" altLang="zh-CN" sz="2400" i="1" dirty="0">
                                  <a:latin typeface="Cambria Math" panose="02040503050406030204" pitchFamily="18" charset="0"/>
                                </a:rPr>
                                <m:t>, ⋯</m:t>
                              </m:r>
                            </m:sub>
                          </m:sSub>
                          <m:d>
                            <m:dPr>
                              <m:ctrlPr>
                                <a:rPr lang="en-US" altLang="zh-CN" sz="2400" b="0" i="1" dirty="0" smtClean="0">
                                  <a:solidFill>
                                    <a:schemeClr val="tx1"/>
                                  </a:solidFill>
                                  <a:latin typeface="Cambria Math" panose="02040503050406030204" pitchFamily="18" charset="0"/>
                                </a:rPr>
                              </m:ctrlPr>
                            </m:dPr>
                            <m:e>
                              <m:sSub>
                                <m:sSubPr>
                                  <m:ctrlPr>
                                    <a:rPr lang="en-US" altLang="zh-CN" sz="2400" b="0" i="1" dirty="0" smtClean="0">
                                      <a:solidFill>
                                        <a:schemeClr val="tx1"/>
                                      </a:solidFill>
                                      <a:latin typeface="Cambria Math" panose="02040503050406030204" pitchFamily="18" charset="0"/>
                                    </a:rPr>
                                  </m:ctrlPr>
                                </m:sSubPr>
                                <m:e>
                                  <m:r>
                                    <m:rPr>
                                      <m:sty m:val="p"/>
                                    </m:rPr>
                                    <a:rPr lang="en-US" altLang="zh-CN" sz="2400" b="0" i="0" dirty="0" smtClean="0">
                                      <a:solidFill>
                                        <a:schemeClr val="tx1"/>
                                      </a:solidFill>
                                      <a:latin typeface="Cambria Math" panose="02040503050406030204" pitchFamily="18" charset="0"/>
                                    </a:rPr>
                                    <m:t>G</m:t>
                                  </m:r>
                                </m:e>
                                <m:sub>
                                  <m:r>
                                    <m:rPr>
                                      <m:sty m:val="p"/>
                                    </m:rPr>
                                    <a:rPr lang="en-US" altLang="zh-CN" sz="2400" b="0" i="0" dirty="0" smtClean="0">
                                      <a:solidFill>
                                        <a:schemeClr val="tx1"/>
                                      </a:solidFill>
                                      <a:latin typeface="Cambria Math" panose="02040503050406030204" pitchFamily="18" charset="0"/>
                                    </a:rPr>
                                    <m:t>t</m:t>
                                  </m:r>
                                  <m:r>
                                    <a:rPr lang="en-US" altLang="zh-CN" sz="2400" b="0" i="0" dirty="0" smtClean="0">
                                      <a:solidFill>
                                        <a:schemeClr val="tx1"/>
                                      </a:solidFill>
                                      <a:latin typeface="Cambria Math" panose="02040503050406030204" pitchFamily="18" charset="0"/>
                                    </a:rPr>
                                    <m:t>+</m:t>
                                  </m:r>
                                  <m:r>
                                    <a:rPr lang="en-US" altLang="zh-CN" sz="2400" b="0" i="0" dirty="0" smtClean="0">
                                      <a:solidFill>
                                        <a:schemeClr val="tx1"/>
                                      </a:solidFill>
                                      <a:latin typeface="Cambria Math" panose="02040503050406030204" pitchFamily="18" charset="0"/>
                                    </a:rPr>
                                    <m:t>1</m:t>
                                  </m:r>
                                </m:sub>
                              </m:sSub>
                            </m:e>
                          </m:d>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𝑠</m:t>
                              </m:r>
                            </m:e>
                            <m:sub>
                              <m:r>
                                <a:rPr lang="en-US" altLang="zh-CN" sz="2400" i="1" dirty="0">
                                  <a:latin typeface="Cambria Math" panose="02040503050406030204" pitchFamily="18" charset="0"/>
                                </a:rPr>
                                <m:t>𝑡</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𝑎</m:t>
                              </m:r>
                            </m:e>
                            <m:sub>
                              <m:r>
                                <a:rPr lang="en-US" altLang="zh-CN" sz="2400" i="1" dirty="0">
                                  <a:latin typeface="Cambria Math" panose="02040503050406030204" pitchFamily="18" charset="0"/>
                                </a:rPr>
                                <m:t>𝑡</m:t>
                              </m:r>
                            </m:sub>
                          </m:sSub>
                        </m:e>
                      </m:d>
                    </m:oMath>
                    <m:oMath xmlns:m="http://schemas.openxmlformats.org/officeDocument/2006/math">
                      <m:r>
                        <m:rPr>
                          <m:aln/>
                        </m:rPr>
                        <a:rPr lang="en-US" altLang="zh-CN" sz="2400" b="0" i="1" smtClean="0">
                          <a:solidFill>
                            <a:schemeClr val="tx1"/>
                          </a:solidFill>
                          <a:latin typeface="Cambria Math" panose="02040503050406030204" pitchFamily="18" charset="0"/>
                        </a:rPr>
                        <m:t>=</m:t>
                      </m:r>
                      <m:sSub>
                        <m:sSubPr>
                          <m:ctrlPr>
                            <a:rPr lang="en-US" altLang="zh-CN" sz="2400" b="0" i="1" smtClean="0">
                              <a:solidFill>
                                <a:srgbClr val="7030A0"/>
                              </a:solidFill>
                              <a:latin typeface="Cambria Math" panose="02040503050406030204" pitchFamily="18" charset="0"/>
                            </a:rPr>
                          </m:ctrlPr>
                        </m:sSubPr>
                        <m:e>
                          <m:r>
                            <m:rPr>
                              <m:sty m:val="p"/>
                            </m:rPr>
                            <a:rPr lang="en-US" altLang="zh-CN" sz="2400" b="0" i="0" smtClean="0">
                              <a:solidFill>
                                <a:srgbClr val="7030A0"/>
                              </a:solidFill>
                              <a:latin typeface="Cambria Math" panose="02040503050406030204" pitchFamily="18" charset="0"/>
                            </a:rPr>
                            <m:t>E</m:t>
                          </m:r>
                        </m:e>
                        <m:sub>
                          <m:sSub>
                            <m:sSubPr>
                              <m:ctrlPr>
                                <a:rPr lang="en-US" altLang="zh-CN" sz="2400" i="1" dirty="0">
                                  <a:solidFill>
                                    <a:srgbClr val="7030A0"/>
                                  </a:solidFill>
                                  <a:latin typeface="Cambria Math" panose="02040503050406030204" pitchFamily="18" charset="0"/>
                                </a:rPr>
                              </m:ctrlPr>
                            </m:sSubPr>
                            <m:e>
                              <m:r>
                                <a:rPr lang="en-US" altLang="zh-CN" sz="2400" i="1" dirty="0">
                                  <a:solidFill>
                                    <a:srgbClr val="7030A0"/>
                                  </a:solidFill>
                                  <a:latin typeface="Cambria Math" panose="02040503050406030204" pitchFamily="18" charset="0"/>
                                </a:rPr>
                                <m:t>𝑆</m:t>
                              </m:r>
                            </m:e>
                            <m:sub>
                              <m:r>
                                <a:rPr lang="en-US" altLang="zh-CN" sz="2400" i="1" dirty="0">
                                  <a:solidFill>
                                    <a:srgbClr val="7030A0"/>
                                  </a:solidFill>
                                  <a:latin typeface="Cambria Math" panose="02040503050406030204" pitchFamily="18" charset="0"/>
                                </a:rPr>
                                <m:t>𝑡</m:t>
                              </m:r>
                              <m:r>
                                <a:rPr lang="en-US" altLang="zh-CN" sz="2400" i="1" dirty="0">
                                  <a:solidFill>
                                    <a:srgbClr val="7030A0"/>
                                  </a:solidFill>
                                  <a:latin typeface="Cambria Math" panose="02040503050406030204" pitchFamily="18" charset="0"/>
                                </a:rPr>
                                <m:t>+</m:t>
                              </m:r>
                              <m:r>
                                <a:rPr lang="en-US" altLang="zh-CN" sz="2400" i="1" dirty="0">
                                  <a:solidFill>
                                    <a:srgbClr val="7030A0"/>
                                  </a:solidFill>
                                  <a:latin typeface="Cambria Math" panose="02040503050406030204" pitchFamily="18" charset="0"/>
                                </a:rPr>
                                <m:t>1</m:t>
                              </m:r>
                            </m:sub>
                          </m:sSub>
                          <m:r>
                            <a:rPr lang="en-US" altLang="zh-CN" sz="2400" i="1" dirty="0">
                              <a:solidFill>
                                <a:srgbClr val="7030A0"/>
                              </a:solidFill>
                              <a:latin typeface="Cambria Math" panose="02040503050406030204" pitchFamily="18" charset="0"/>
                            </a:rPr>
                            <m:t>,</m:t>
                          </m:r>
                          <m:sSub>
                            <m:sSubPr>
                              <m:ctrlPr>
                                <a:rPr lang="en-US" altLang="zh-CN" sz="2400" i="1" dirty="0">
                                  <a:solidFill>
                                    <a:srgbClr val="7030A0"/>
                                  </a:solidFill>
                                  <a:latin typeface="Cambria Math" panose="02040503050406030204" pitchFamily="18" charset="0"/>
                                </a:rPr>
                              </m:ctrlPr>
                            </m:sSubPr>
                            <m:e>
                              <m:r>
                                <a:rPr lang="en-US" altLang="zh-CN" sz="2400" i="1" dirty="0">
                                  <a:solidFill>
                                    <a:srgbClr val="7030A0"/>
                                  </a:solidFill>
                                  <a:latin typeface="Cambria Math" panose="02040503050406030204" pitchFamily="18" charset="0"/>
                                </a:rPr>
                                <m:t>𝐴</m:t>
                              </m:r>
                            </m:e>
                            <m:sub>
                              <m:r>
                                <a:rPr lang="en-US" altLang="zh-CN" sz="2400" i="1" dirty="0">
                                  <a:solidFill>
                                    <a:srgbClr val="7030A0"/>
                                  </a:solidFill>
                                  <a:latin typeface="Cambria Math" panose="02040503050406030204" pitchFamily="18" charset="0"/>
                                </a:rPr>
                                <m:t>𝑡</m:t>
                              </m:r>
                              <m:r>
                                <a:rPr lang="en-US" altLang="zh-CN" sz="2400" i="1" dirty="0">
                                  <a:solidFill>
                                    <a:srgbClr val="7030A0"/>
                                  </a:solidFill>
                                  <a:latin typeface="Cambria Math" panose="02040503050406030204" pitchFamily="18" charset="0"/>
                                </a:rPr>
                                <m:t>+</m:t>
                              </m:r>
                              <m:r>
                                <a:rPr lang="en-US" altLang="zh-CN" sz="2400" i="1" dirty="0">
                                  <a:solidFill>
                                    <a:srgbClr val="7030A0"/>
                                  </a:solidFill>
                                  <a:latin typeface="Cambria Math" panose="02040503050406030204" pitchFamily="18" charset="0"/>
                                </a:rPr>
                                <m:t>1</m:t>
                              </m:r>
                            </m:sub>
                          </m:sSub>
                        </m:sub>
                      </m:sSub>
                      <m:r>
                        <a:rPr lang="en-US" altLang="zh-CN" sz="2400" b="0" i="1" smtClean="0">
                          <a:solidFill>
                            <a:srgbClr val="7030A0"/>
                          </a:solidFill>
                          <a:latin typeface="Cambria Math" panose="02040503050406030204" pitchFamily="18" charset="0"/>
                        </a:rPr>
                        <m:t>(</m:t>
                      </m:r>
                      <m:sSub>
                        <m:sSubPr>
                          <m:ctrlPr>
                            <a:rPr lang="en-US" altLang="zh-CN" sz="2400" b="0" i="1" smtClean="0">
                              <a:solidFill>
                                <a:srgbClr val="7030A0"/>
                              </a:solidFill>
                              <a:latin typeface="Cambria Math" panose="02040503050406030204" pitchFamily="18" charset="0"/>
                            </a:rPr>
                          </m:ctrlPr>
                        </m:sSubPr>
                        <m:e>
                          <m:r>
                            <a:rPr lang="en-US" altLang="zh-CN" sz="2400" b="0" i="1" smtClean="0">
                              <a:solidFill>
                                <a:srgbClr val="7030A0"/>
                              </a:solidFill>
                              <a:latin typeface="Cambria Math" panose="02040503050406030204" pitchFamily="18" charset="0"/>
                            </a:rPr>
                            <m:t>𝑅</m:t>
                          </m:r>
                        </m:e>
                        <m:sub>
                          <m:r>
                            <a:rPr lang="en-US" altLang="zh-CN" sz="2400" b="0" i="1" smtClean="0">
                              <a:solidFill>
                                <a:srgbClr val="7030A0"/>
                              </a:solidFill>
                              <a:latin typeface="Cambria Math" panose="02040503050406030204" pitchFamily="18" charset="0"/>
                            </a:rPr>
                            <m:t>𝑡</m:t>
                          </m:r>
                        </m:sub>
                      </m:sSub>
                      <m:r>
                        <a:rPr lang="en-US" altLang="zh-CN" sz="2400" b="0" i="1" smtClean="0">
                          <a:solidFill>
                            <a:srgbClr val="7030A0"/>
                          </a:solidFill>
                          <a:latin typeface="Cambria Math" panose="02040503050406030204" pitchFamily="18" charset="0"/>
                        </a:rPr>
                        <m:t>+</m:t>
                      </m:r>
                      <m:r>
                        <a:rPr lang="en-US" altLang="zh-CN" sz="2400" b="0" i="1" smtClean="0">
                          <a:solidFill>
                            <a:srgbClr val="7030A0"/>
                          </a:solidFill>
                          <a:latin typeface="Cambria Math" panose="02040503050406030204" pitchFamily="18" charset="0"/>
                        </a:rPr>
                        <m:t>𝛾</m:t>
                      </m:r>
                      <m:r>
                        <a:rPr lang="en-US" altLang="zh-CN" sz="2400" b="0" i="1" smtClean="0">
                          <a:solidFill>
                            <a:srgbClr val="7030A0"/>
                          </a:solidFill>
                          <a:latin typeface="Cambria Math" panose="02040503050406030204" pitchFamily="18" charset="0"/>
                        </a:rPr>
                        <m:t> </m:t>
                      </m:r>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𝑄</m:t>
                          </m:r>
                        </m:e>
                        <m:sup>
                          <m:r>
                            <a:rPr lang="en-US" altLang="zh-CN" sz="2400" b="0" i="1" smtClean="0">
                              <a:solidFill>
                                <a:srgbClr val="FF0000"/>
                              </a:solidFill>
                              <a:latin typeface="Cambria Math" panose="02040503050406030204" pitchFamily="18" charset="0"/>
                            </a:rPr>
                            <m:t>𝜋</m:t>
                          </m:r>
                        </m:sup>
                      </m:sSup>
                      <m:r>
                        <a:rPr lang="en-US" altLang="zh-CN" sz="2400" b="0" i="1" smtClean="0">
                          <a:solidFill>
                            <a:srgbClr val="FF0000"/>
                          </a:solidFill>
                          <a:latin typeface="Cambria Math" panose="02040503050406030204" pitchFamily="18" charset="0"/>
                        </a:rPr>
                        <m:t>(</m:t>
                      </m:r>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𝑠</m:t>
                          </m:r>
                        </m:e>
                        <m:sub>
                          <m:r>
                            <a:rPr lang="en-US" altLang="zh-CN" sz="2400" b="0" i="1" smtClean="0">
                              <a:solidFill>
                                <a:srgbClr val="FF0000"/>
                              </a:solidFill>
                              <a:latin typeface="Cambria Math" panose="02040503050406030204" pitchFamily="18" charset="0"/>
                            </a:rPr>
                            <m:t>𝑡</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1</m:t>
                          </m:r>
                        </m:sub>
                      </m:sSub>
                      <m:r>
                        <a:rPr lang="en-US" altLang="zh-CN" sz="2400" b="0" i="1" smtClean="0">
                          <a:solidFill>
                            <a:srgbClr val="FF0000"/>
                          </a:solidFill>
                          <a:latin typeface="Cambria Math" panose="02040503050406030204" pitchFamily="18" charset="0"/>
                        </a:rPr>
                        <m:t>,</m:t>
                      </m:r>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𝑎</m:t>
                          </m:r>
                        </m:e>
                        <m:sub>
                          <m:r>
                            <a:rPr lang="en-US" altLang="zh-CN" sz="2400" b="0" i="1" smtClean="0">
                              <a:solidFill>
                                <a:srgbClr val="FF0000"/>
                              </a:solidFill>
                              <a:latin typeface="Cambria Math" panose="02040503050406030204" pitchFamily="18" charset="0"/>
                            </a:rPr>
                            <m:t>𝑡</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1</m:t>
                          </m:r>
                        </m:sub>
                      </m:sSub>
                      <m:r>
                        <a:rPr lang="en-US" altLang="zh-CN" sz="2400" b="0" i="1" smtClean="0">
                          <a:solidFill>
                            <a:srgbClr val="FF0000"/>
                          </a:solidFill>
                          <a:latin typeface="Cambria Math" panose="02040503050406030204" pitchFamily="18" charset="0"/>
                        </a:rPr>
                        <m:t>)</m:t>
                      </m:r>
                      <m:r>
                        <a:rPr lang="en-US" altLang="zh-CN" sz="2400" i="1" dirty="0" smtClean="0">
                          <a:solidFill>
                            <a:srgbClr val="7030A0"/>
                          </a:solidFill>
                          <a:latin typeface="Cambria Math" panose="02040503050406030204" pitchFamily="18" charset="0"/>
                        </a:rPr>
                        <m:t>|</m:t>
                      </m:r>
                      <m:sSub>
                        <m:sSubPr>
                          <m:ctrlPr>
                            <a:rPr lang="en-US" altLang="zh-CN" sz="2400" i="1" dirty="0">
                              <a:solidFill>
                                <a:srgbClr val="7030A0"/>
                              </a:solidFill>
                              <a:latin typeface="Cambria Math" panose="02040503050406030204" pitchFamily="18" charset="0"/>
                            </a:rPr>
                          </m:ctrlPr>
                        </m:sSubPr>
                        <m:e>
                          <m:r>
                            <a:rPr lang="en-US" altLang="zh-CN" sz="2400" i="1" dirty="0">
                              <a:solidFill>
                                <a:srgbClr val="7030A0"/>
                              </a:solidFill>
                              <a:latin typeface="Cambria Math" panose="02040503050406030204" pitchFamily="18" charset="0"/>
                            </a:rPr>
                            <m:t>𝑠</m:t>
                          </m:r>
                        </m:e>
                        <m:sub>
                          <m:r>
                            <a:rPr lang="en-US" altLang="zh-CN" sz="2400" i="1" dirty="0">
                              <a:solidFill>
                                <a:srgbClr val="7030A0"/>
                              </a:solidFill>
                              <a:latin typeface="Cambria Math" panose="02040503050406030204" pitchFamily="18" charset="0"/>
                            </a:rPr>
                            <m:t>𝑡</m:t>
                          </m:r>
                        </m:sub>
                      </m:sSub>
                      <m:r>
                        <a:rPr lang="en-US" altLang="zh-CN" sz="2400" i="1" dirty="0">
                          <a:solidFill>
                            <a:srgbClr val="7030A0"/>
                          </a:solidFill>
                          <a:latin typeface="Cambria Math" panose="02040503050406030204" pitchFamily="18" charset="0"/>
                        </a:rPr>
                        <m:t>,</m:t>
                      </m:r>
                      <m:sSub>
                        <m:sSubPr>
                          <m:ctrlPr>
                            <a:rPr lang="en-US" altLang="zh-CN" sz="2400" i="1" dirty="0">
                              <a:solidFill>
                                <a:srgbClr val="7030A0"/>
                              </a:solidFill>
                              <a:latin typeface="Cambria Math" panose="02040503050406030204" pitchFamily="18" charset="0"/>
                            </a:rPr>
                          </m:ctrlPr>
                        </m:sSubPr>
                        <m:e>
                          <m:r>
                            <a:rPr lang="en-US" altLang="zh-CN" sz="2400" i="1" dirty="0">
                              <a:solidFill>
                                <a:srgbClr val="7030A0"/>
                              </a:solidFill>
                              <a:latin typeface="Cambria Math" panose="02040503050406030204" pitchFamily="18" charset="0"/>
                            </a:rPr>
                            <m:t>𝑎</m:t>
                          </m:r>
                        </m:e>
                        <m:sub>
                          <m:r>
                            <a:rPr lang="en-US" altLang="zh-CN" sz="2400" i="1" dirty="0">
                              <a:solidFill>
                                <a:srgbClr val="7030A0"/>
                              </a:solidFill>
                              <a:latin typeface="Cambria Math" panose="02040503050406030204" pitchFamily="18" charset="0"/>
                            </a:rPr>
                            <m:t>𝑡</m:t>
                          </m:r>
                        </m:sub>
                      </m:sSub>
                      <m:r>
                        <a:rPr lang="en-US" altLang="zh-CN" sz="2400" b="0" i="1" smtClean="0">
                          <a:solidFill>
                            <a:srgbClr val="7030A0"/>
                          </a:solidFill>
                          <a:latin typeface="Cambria Math" panose="02040503050406030204" pitchFamily="18" charset="0"/>
                        </a:rPr>
                        <m:t>)</m:t>
                      </m:r>
                    </m:oMath>
                  </m:oMathPara>
                </a14:m>
                <a:endParaRPr lang="en-US" altLang="zh-CN" dirty="0">
                  <a:latin typeface="Cambria Math" panose="02040503050406030204" pitchFamily="18" charset="0"/>
                </a:endParaRPr>
              </a:p>
              <a:p>
                <a:r>
                  <a:rPr lang="en-US" altLang="zh-CN" dirty="0">
                    <a:latin typeface="Arial" panose="020B0604020202020204" pitchFamily="34" charset="0"/>
                    <a:cs typeface="Arial" panose="020B0604020202020204" pitchFamily="34" charset="0"/>
                  </a:rPr>
                  <a:t>Bellman optimal equation</a:t>
                </a:r>
                <a:endParaRPr lang="en-US" altLang="zh-CN" dirty="0">
                  <a:latin typeface="Arial" panose="020B0604020202020204" pitchFamily="34" charset="0"/>
                  <a:cs typeface="Arial" panose="020B0604020202020204" pitchFamily="34" charset="0"/>
                </a:endParaRPr>
              </a:p>
              <a:p>
                <a:pPr marL="0" indent="0">
                  <a:buNone/>
                </a:pPr>
                <a:endParaRPr lang="en-US" altLang="zh-CN" b="0" i="1" smtClean="0">
                  <a:solidFill>
                    <a:srgbClr val="FF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𝑄</m:t>
                          </m:r>
                        </m:e>
                        <m:sup>
                          <m:r>
                            <a:rPr lang="en-US" altLang="zh-CN" b="0" i="1" smtClean="0">
                              <a:solidFill>
                                <a:srgbClr val="FF0000"/>
                              </a:solidFill>
                              <a:latin typeface="Cambria Math" panose="02040503050406030204" pitchFamily="18" charset="0"/>
                            </a:rPr>
                            <m:t>∗</m:t>
                          </m:r>
                        </m:sup>
                      </m:sSup>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𝑠</m:t>
                              </m:r>
                            </m:e>
                            <m:sub>
                              <m:r>
                                <a:rPr lang="en-US" altLang="zh-CN" b="0" i="1" smtClean="0">
                                  <a:solidFill>
                                    <a:srgbClr val="FF0000"/>
                                  </a:solidFill>
                                  <a:latin typeface="Cambria Math" panose="02040503050406030204" pitchFamily="18" charset="0"/>
                                </a:rPr>
                                <m:t>𝑡</m:t>
                              </m:r>
                            </m:sub>
                          </m:sSub>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𝑎</m:t>
                              </m:r>
                            </m:e>
                            <m:sub>
                              <m:r>
                                <a:rPr lang="en-US" altLang="zh-CN" b="0" i="1" smtClean="0">
                                  <a:solidFill>
                                    <a:srgbClr val="FF0000"/>
                                  </a:solidFill>
                                  <a:latin typeface="Cambria Math" panose="02040503050406030204" pitchFamily="18" charset="0"/>
                                </a:rPr>
                                <m:t>𝑡</m:t>
                              </m:r>
                            </m:sub>
                          </m:sSub>
                        </m:e>
                      </m:d>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𝐸</m:t>
                          </m:r>
                        </m:e>
                        <m:sub>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𝑆</m:t>
                              </m:r>
                            </m:e>
                            <m:sub>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1</m:t>
                              </m:r>
                            </m:sub>
                          </m:sSub>
                        </m:sub>
                      </m:sSub>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𝑅</m:t>
                          </m:r>
                        </m:e>
                        <m:sub>
                          <m:r>
                            <a:rPr lang="en-US" altLang="zh-CN" b="0" i="1" smtClean="0">
                              <a:solidFill>
                                <a:srgbClr val="FF0000"/>
                              </a:solidFill>
                              <a:latin typeface="Cambria Math" panose="02040503050406030204" pitchFamily="18" charset="0"/>
                            </a:rPr>
                            <m:t>𝑡</m:t>
                          </m:r>
                        </m:sub>
                      </m:sSub>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𝛾</m:t>
                      </m:r>
                      <m:func>
                        <m:funcPr>
                          <m:ctrlPr>
                            <a:rPr lang="en-US" altLang="zh-CN" b="0" i="1" smtClean="0">
                              <a:solidFill>
                                <a:srgbClr val="FF0000"/>
                              </a:solidFill>
                              <a:latin typeface="Cambria Math" panose="02040503050406030204" pitchFamily="18" charset="0"/>
                            </a:rPr>
                          </m:ctrlPr>
                        </m:funcPr>
                        <m:fName>
                          <m:limLow>
                            <m:limLowPr>
                              <m:ctrlPr>
                                <a:rPr lang="en-US" altLang="zh-CN" b="0" i="1" smtClean="0">
                                  <a:solidFill>
                                    <a:srgbClr val="FF0000"/>
                                  </a:solidFill>
                                  <a:latin typeface="Cambria Math" panose="02040503050406030204" pitchFamily="18" charset="0"/>
                                </a:rPr>
                              </m:ctrlPr>
                            </m:limLowPr>
                            <m:e>
                              <m:r>
                                <m:rPr>
                                  <m:sty m:val="p"/>
                                </m:rPr>
                                <a:rPr lang="en-US" altLang="zh-CN" b="0" i="0" smtClean="0">
                                  <a:solidFill>
                                    <a:srgbClr val="FF0000"/>
                                  </a:solidFill>
                                  <a:latin typeface="Cambria Math" panose="02040503050406030204" pitchFamily="18" charset="0"/>
                                </a:rPr>
                                <m:t>max</m:t>
                              </m:r>
                            </m:e>
                            <m:lim>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𝑎</m:t>
                                  </m:r>
                                </m:e>
                                <m:sub>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𝐴</m:t>
                              </m:r>
                            </m:lim>
                          </m:limLow>
                        </m:fName>
                        <m:e>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𝑄</m:t>
                              </m:r>
                            </m:e>
                            <m:sup>
                              <m:r>
                                <a:rPr lang="en-US" altLang="zh-CN" b="0" i="1" smtClean="0">
                                  <a:solidFill>
                                    <a:srgbClr val="FF0000"/>
                                  </a:solidFill>
                                  <a:latin typeface="Cambria Math" panose="02040503050406030204" pitchFamily="18" charset="0"/>
                                </a:rPr>
                                <m:t>∗</m:t>
                              </m:r>
                            </m:sup>
                          </m:sSup>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𝑠</m:t>
                                  </m:r>
                                </m:e>
                                <m:sub>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𝑎</m:t>
                                  </m:r>
                                </m:e>
                                <m:sub>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1</m:t>
                                  </m:r>
                                </m:sub>
                              </m:sSub>
                            </m:e>
                          </m:d>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𝑠</m:t>
                              </m:r>
                            </m:e>
                            <m:sub>
                              <m:r>
                                <a:rPr lang="en-US" altLang="zh-CN" b="0" i="1" smtClean="0">
                                  <a:solidFill>
                                    <a:srgbClr val="FF0000"/>
                                  </a:solidFill>
                                  <a:latin typeface="Cambria Math" panose="02040503050406030204" pitchFamily="18" charset="0"/>
                                </a:rPr>
                                <m:t>𝑡</m:t>
                              </m:r>
                            </m:sub>
                          </m:sSub>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𝑎</m:t>
                              </m:r>
                            </m:e>
                            <m:sub>
                              <m:r>
                                <a:rPr lang="en-US" altLang="zh-CN" b="0" i="1" smtClean="0">
                                  <a:solidFill>
                                    <a:srgbClr val="FF0000"/>
                                  </a:solidFill>
                                  <a:latin typeface="Cambria Math" panose="02040503050406030204" pitchFamily="18" charset="0"/>
                                </a:rPr>
                                <m:t>𝑡</m:t>
                              </m:r>
                            </m:sub>
                          </m:sSub>
                        </m:e>
                      </m:func>
                      <m:r>
                        <a:rPr lang="en-US" altLang="zh-CN" b="0" i="1" smtClean="0">
                          <a:solidFill>
                            <a:srgbClr val="FF0000"/>
                          </a:solidFill>
                          <a:latin typeface="Cambria Math" panose="02040503050406030204" pitchFamily="18" charset="0"/>
                        </a:rPr>
                        <m:t>)</m:t>
                      </m:r>
                    </m:oMath>
                  </m:oMathPara>
                </a14:m>
                <a:endParaRPr lang="en-US" altLang="zh-CN" dirty="0">
                  <a:solidFill>
                    <a:srgbClr val="FF0000"/>
                  </a:solidFill>
                  <a:latin typeface="Cambria Math" panose="02040503050406030204" pitchFamily="18" charset="0"/>
                </a:endParaRPr>
              </a:p>
            </p:txBody>
          </p:sp>
        </mc:Choice>
        <mc:Fallback>
          <p:sp>
            <p:nvSpPr>
              <p:cNvPr id="4" name="内容占位符 2"/>
              <p:cNvSpPr txBox="1">
                <a:spLocks noRot="1" noChangeAspect="1" noMove="1" noResize="1" noEditPoints="1" noAdjustHandles="1" noChangeArrowheads="1" noChangeShapeType="1" noTextEdit="1"/>
              </p:cNvSpPr>
              <p:nvPr/>
            </p:nvSpPr>
            <p:spPr>
              <a:xfrm>
                <a:off x="694055" y="1432560"/>
                <a:ext cx="10515600" cy="5425550"/>
              </a:xfrm>
              <a:prstGeom prst="rect">
                <a:avLst/>
              </a:prstGeom>
              <a:blipFill rotWithShape="1">
                <a:blip r:embed="rId1"/>
                <a:stretch>
                  <a:fillRect t="-1346" b="2"/>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a:latin typeface="Cambria Math" panose="02040503050406030204" pitchFamily="18" charset="0"/>
              </a:rPr>
              <a:t>时序差分算法</a:t>
            </a:r>
            <a:r>
              <a:rPr lang="en-US" altLang="zh-CN" dirty="0">
                <a:latin typeface="Cambria Math" panose="02040503050406030204" pitchFamily="18" charset="0"/>
              </a:rPr>
              <a:t>(Temporal Difference, TD)</a:t>
            </a:r>
            <a:endParaRPr lang="zh-CN" altLang="en-US" dirty="0"/>
          </a:p>
        </p:txBody>
      </p:sp>
      <p:sp>
        <p:nvSpPr>
          <p:cNvPr id="3" name="灯片编号占位符 2"/>
          <p:cNvSpPr>
            <a:spLocks noGrp="1"/>
          </p:cNvSpPr>
          <p:nvPr>
            <p:ph type="sldNum" sz="quarter" idx="12"/>
          </p:nvPr>
        </p:nvSpPr>
        <p:spPr/>
        <p:txBody>
          <a:bodyPr/>
          <a:lstStyle/>
          <a:p>
            <a:fld id="{ED496105-7AFB-4EB5-8B19-C7F6D1DDBE80}" type="slidenum">
              <a:rPr lang="zh-CN" altLang="en-US" smtClean="0"/>
            </a:fld>
            <a:endParaRPr lang="zh-CN" altLang="en-US" dirty="0"/>
          </a:p>
        </p:txBody>
      </p:sp>
      <p:grpSp>
        <p:nvGrpSpPr>
          <p:cNvPr id="37" name="组合 36"/>
          <p:cNvGrpSpPr/>
          <p:nvPr/>
        </p:nvGrpSpPr>
        <p:grpSpPr>
          <a:xfrm>
            <a:off x="3234690" y="2042795"/>
            <a:ext cx="6391275" cy="1091565"/>
            <a:chOff x="2971" y="2971"/>
            <a:chExt cx="10065" cy="1719"/>
          </a:xfrm>
        </p:grpSpPr>
        <p:sp>
          <p:nvSpPr>
            <p:cNvPr id="18" name="矩形 17"/>
            <p:cNvSpPr/>
            <p:nvPr>
              <p:custDataLst>
                <p:tags r:id="rId2"/>
              </p:custDataLst>
            </p:nvPr>
          </p:nvSpPr>
          <p:spPr>
            <a:xfrm>
              <a:off x="3481" y="3610"/>
              <a:ext cx="363" cy="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custDataLst>
                <p:tags r:id="rId3"/>
              </p:custDataLst>
            </p:nvPr>
          </p:nvSpPr>
          <p:spPr>
            <a:xfrm>
              <a:off x="6401" y="3601"/>
              <a:ext cx="363" cy="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custDataLst>
                <p:tags r:id="rId4"/>
              </p:custDataLst>
            </p:nvPr>
          </p:nvSpPr>
          <p:spPr>
            <a:xfrm>
              <a:off x="11983" y="3601"/>
              <a:ext cx="363" cy="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custDataLst>
                <p:tags r:id="rId5"/>
              </p:custDataLst>
            </p:nvPr>
          </p:nvSpPr>
          <p:spPr>
            <a:xfrm>
              <a:off x="2971" y="4108"/>
              <a:ext cx="1381" cy="582"/>
            </a:xfrm>
            <a:prstGeom prst="rect">
              <a:avLst/>
            </a:prstGeom>
            <a:noFill/>
          </p:spPr>
          <p:txBody>
            <a:bodyPr wrap="none" rtlCol="0">
              <a:spAutoFit/>
            </a:bodyPr>
            <a:lstStyle/>
            <a:p>
              <a:r>
                <a:rPr lang="zh-CN" altLang="en-US" dirty="0">
                  <a:latin typeface="Arial" panose="020B0604020202020204" pitchFamily="34" charset="0"/>
                  <a:cs typeface="Arial" panose="020B0604020202020204" pitchFamily="34" charset="0"/>
                </a:rPr>
                <a:t>大学城</a:t>
              </a:r>
              <a:endParaRPr lang="zh-CN" altLang="en-US" dirty="0">
                <a:latin typeface="Arial" panose="020B0604020202020204" pitchFamily="34" charset="0"/>
                <a:cs typeface="Arial" panose="020B0604020202020204" pitchFamily="34" charset="0"/>
              </a:endParaRPr>
            </a:p>
          </p:txBody>
        </p:sp>
        <p:sp>
          <p:nvSpPr>
            <p:cNvPr id="22" name="文本框 21"/>
            <p:cNvSpPr txBox="1"/>
            <p:nvPr>
              <p:custDataLst>
                <p:tags r:id="rId6"/>
              </p:custDataLst>
            </p:nvPr>
          </p:nvSpPr>
          <p:spPr>
            <a:xfrm>
              <a:off x="5891" y="4089"/>
              <a:ext cx="1381" cy="582"/>
            </a:xfrm>
            <a:prstGeom prst="rect">
              <a:avLst/>
            </a:prstGeom>
            <a:noFill/>
          </p:spPr>
          <p:txBody>
            <a:bodyPr wrap="none" rtlCol="0">
              <a:spAutoFit/>
            </a:bodyPr>
            <a:lstStyle/>
            <a:p>
              <a:r>
                <a:rPr lang="zh-CN" altLang="en-US" dirty="0">
                  <a:latin typeface="Arial" panose="020B0604020202020204" pitchFamily="34" charset="0"/>
                  <a:cs typeface="Arial" panose="020B0604020202020204" pitchFamily="34" charset="0"/>
                </a:rPr>
                <a:t>平山村</a:t>
              </a:r>
              <a:endParaRPr lang="zh-CN" altLang="en-US" dirty="0">
                <a:latin typeface="Arial" panose="020B0604020202020204" pitchFamily="34" charset="0"/>
                <a:cs typeface="Arial" panose="020B0604020202020204" pitchFamily="34" charset="0"/>
              </a:endParaRPr>
            </a:p>
          </p:txBody>
        </p:sp>
        <p:sp>
          <p:nvSpPr>
            <p:cNvPr id="23" name="文本框 22"/>
            <p:cNvSpPr txBox="1"/>
            <p:nvPr>
              <p:custDataLst>
                <p:tags r:id="rId7"/>
              </p:custDataLst>
            </p:nvPr>
          </p:nvSpPr>
          <p:spPr>
            <a:xfrm>
              <a:off x="11292" y="4108"/>
              <a:ext cx="1745" cy="582"/>
            </a:xfrm>
            <a:prstGeom prst="rect">
              <a:avLst/>
            </a:prstGeom>
            <a:noFill/>
          </p:spPr>
          <p:txBody>
            <a:bodyPr wrap="none" rtlCol="0">
              <a:spAutoFit/>
            </a:bodyPr>
            <a:lstStyle/>
            <a:p>
              <a:r>
                <a:rPr lang="zh-CN" altLang="en-US" dirty="0">
                  <a:latin typeface="Arial" panose="020B0604020202020204" pitchFamily="34" charset="0"/>
                  <a:cs typeface="Arial" panose="020B0604020202020204" pitchFamily="34" charset="0"/>
                </a:rPr>
                <a:t>万象天地</a:t>
              </a:r>
              <a:endParaRPr lang="zh-CN" altLang="en-US" dirty="0">
                <a:latin typeface="Arial" panose="020B0604020202020204" pitchFamily="34" charset="0"/>
                <a:cs typeface="Arial" panose="020B0604020202020204" pitchFamily="34" charset="0"/>
              </a:endParaRPr>
            </a:p>
          </p:txBody>
        </p:sp>
        <p:cxnSp>
          <p:nvCxnSpPr>
            <p:cNvPr id="24" name="直接箭头连接符 23"/>
            <p:cNvCxnSpPr/>
            <p:nvPr>
              <p:custDataLst>
                <p:tags r:id="rId8"/>
              </p:custDataLst>
            </p:nvPr>
          </p:nvCxnSpPr>
          <p:spPr>
            <a:xfrm>
              <a:off x="3857" y="3798"/>
              <a:ext cx="22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custDataLst>
                <p:tags r:id="rId9"/>
              </p:custDataLst>
            </p:nvPr>
          </p:nvCxnSpPr>
          <p:spPr>
            <a:xfrm>
              <a:off x="6821" y="3798"/>
              <a:ext cx="5104" cy="22"/>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连接符: 曲线 40"/>
            <p:cNvCxnSpPr/>
            <p:nvPr>
              <p:custDataLst>
                <p:tags r:id="rId10"/>
              </p:custDataLst>
            </p:nvPr>
          </p:nvCxnSpPr>
          <p:spPr>
            <a:xfrm>
              <a:off x="3843" y="3445"/>
              <a:ext cx="8122" cy="20"/>
            </a:xfrm>
            <a:prstGeom prst="curvedConnector3">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custDataLst>
                <p:tags r:id="rId11"/>
              </p:custDataLst>
            </p:nvPr>
          </p:nvSpPr>
          <p:spPr>
            <a:xfrm>
              <a:off x="7184" y="2971"/>
              <a:ext cx="2189" cy="485"/>
            </a:xfrm>
            <a:prstGeom prst="rect">
              <a:avLst/>
            </a:prstGeom>
            <a:noFill/>
          </p:spPr>
          <p:txBody>
            <a:bodyPr wrap="none" rtlCol="0">
              <a:spAutoFit/>
            </a:bodyPr>
            <a:lstStyle/>
            <a:p>
              <a:r>
                <a:rPr lang="zh-CN" altLang="en-US" sz="1400" dirty="0">
                  <a:latin typeface="Arial" panose="020B0604020202020204" pitchFamily="34" charset="0"/>
                  <a:cs typeface="Arial" panose="020B0604020202020204" pitchFamily="34" charset="0"/>
                </a:rPr>
                <a:t>预计花费</a:t>
              </a:r>
              <a:r>
                <a:rPr lang="en-US" altLang="zh-CN" sz="1400" dirty="0">
                  <a:latin typeface="Arial" panose="020B0604020202020204" pitchFamily="34" charset="0"/>
                  <a:cs typeface="Arial" panose="020B0604020202020204" pitchFamily="34" charset="0"/>
                </a:rPr>
                <a:t>60min</a:t>
              </a:r>
              <a:endParaRPr lang="zh-CN" altLang="en-US" sz="1400" dirty="0">
                <a:latin typeface="Arial" panose="020B0604020202020204" pitchFamily="34" charset="0"/>
                <a:cs typeface="Arial" panose="020B0604020202020204" pitchFamily="34" charset="0"/>
              </a:endParaRPr>
            </a:p>
          </p:txBody>
        </p:sp>
        <p:sp>
          <p:nvSpPr>
            <p:cNvPr id="35" name="文本框 34"/>
            <p:cNvSpPr txBox="1"/>
            <p:nvPr>
              <p:custDataLst>
                <p:tags r:id="rId12"/>
              </p:custDataLst>
            </p:nvPr>
          </p:nvSpPr>
          <p:spPr>
            <a:xfrm>
              <a:off x="8478" y="3846"/>
              <a:ext cx="2189" cy="485"/>
            </a:xfrm>
            <a:prstGeom prst="rect">
              <a:avLst/>
            </a:prstGeom>
            <a:noFill/>
          </p:spPr>
          <p:txBody>
            <a:bodyPr wrap="none" rtlCol="0">
              <a:spAutoFit/>
            </a:bodyPr>
            <a:lstStyle/>
            <a:p>
              <a:r>
                <a:rPr lang="zh-CN" altLang="en-US" sz="1400" dirty="0">
                  <a:latin typeface="Arial" panose="020B0604020202020204" pitchFamily="34" charset="0"/>
                  <a:cs typeface="Arial" panose="020B0604020202020204" pitchFamily="34" charset="0"/>
                </a:rPr>
                <a:t>预计花费</a:t>
              </a:r>
              <a:r>
                <a:rPr lang="en-US" altLang="zh-CN" sz="1400" dirty="0">
                  <a:latin typeface="Arial" panose="020B0604020202020204" pitchFamily="34" charset="0"/>
                  <a:cs typeface="Arial" panose="020B0604020202020204" pitchFamily="34" charset="0"/>
                </a:rPr>
                <a:t>40min</a:t>
              </a:r>
              <a:endParaRPr lang="zh-CN" altLang="en-US" sz="1400" dirty="0">
                <a:latin typeface="Arial" panose="020B0604020202020204" pitchFamily="34" charset="0"/>
                <a:cs typeface="Arial" panose="020B0604020202020204" pitchFamily="34" charset="0"/>
              </a:endParaRPr>
            </a:p>
          </p:txBody>
        </p:sp>
        <p:sp>
          <p:nvSpPr>
            <p:cNvPr id="36" name="文本框 35"/>
            <p:cNvSpPr txBox="1"/>
            <p:nvPr>
              <p:custDataLst>
                <p:tags r:id="rId13"/>
              </p:custDataLst>
            </p:nvPr>
          </p:nvSpPr>
          <p:spPr>
            <a:xfrm>
              <a:off x="3939" y="3846"/>
              <a:ext cx="2189" cy="485"/>
            </a:xfrm>
            <a:prstGeom prst="rect">
              <a:avLst/>
            </a:prstGeom>
            <a:noFill/>
          </p:spPr>
          <p:txBody>
            <a:bodyPr wrap="none" rtlCol="0">
              <a:spAutoFit/>
            </a:bodyPr>
            <a:lstStyle/>
            <a:p>
              <a:r>
                <a:rPr lang="zh-CN" altLang="en-US" sz="1400" dirty="0">
                  <a:latin typeface="Arial" panose="020B0604020202020204" pitchFamily="34" charset="0"/>
                  <a:cs typeface="Arial" panose="020B0604020202020204" pitchFamily="34" charset="0"/>
                </a:rPr>
                <a:t>实际花费</a:t>
              </a:r>
              <a:r>
                <a:rPr lang="en-US" altLang="zh-CN" sz="1400" dirty="0">
                  <a:latin typeface="Arial" panose="020B0604020202020204" pitchFamily="34" charset="0"/>
                  <a:cs typeface="Arial" panose="020B0604020202020204" pitchFamily="34" charset="0"/>
                </a:rPr>
                <a:t>10min</a:t>
              </a:r>
              <a:endParaRPr lang="zh-CN" altLang="en-US" sz="1400" dirty="0">
                <a:latin typeface="Arial" panose="020B0604020202020204" pitchFamily="34" charset="0"/>
                <a:cs typeface="Arial" panose="020B0604020202020204" pitchFamily="34"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Cambria Math" panose="02040503050406030204" pitchFamily="18" charset="0"/>
              </a:rPr>
              <a:t>时序差分算法</a:t>
            </a:r>
            <a:r>
              <a:rPr lang="en-US" altLang="zh-CN" dirty="0">
                <a:latin typeface="Cambria Math" panose="02040503050406030204" pitchFamily="18" charset="0"/>
              </a:rPr>
              <a:t>(Temporal Difference, TD)</a:t>
            </a:r>
            <a:endParaRPr lang="zh-CN" altLang="en-US" dirty="0"/>
          </a:p>
        </p:txBody>
      </p:sp>
      <mc:AlternateContent xmlns:mc="http://schemas.openxmlformats.org/markup-compatibility/2006">
        <mc:Choice xmlns:a14="http://schemas.microsoft.com/office/drawing/2010/main" Requires="a14">
          <p:sp>
            <p:nvSpPr>
              <p:cNvPr id="18" name="内容占位符 2"/>
              <p:cNvSpPr txBox="1"/>
              <p:nvPr/>
            </p:nvSpPr>
            <p:spPr>
              <a:xfrm>
                <a:off x="1013460" y="1690688"/>
                <a:ext cx="10515600" cy="4802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Cambria Math" panose="02040503050406030204" pitchFamily="18" charset="0"/>
                  </a:rPr>
                  <a:t>Bellman optimal equation</a:t>
                </a:r>
                <a:endParaRPr lang="en-US" altLang="zh-CN"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𝑄</m:t>
                          </m:r>
                        </m:e>
                        <m:sup>
                          <m:r>
                            <a:rPr lang="en-US" altLang="zh-CN" sz="2000" i="1">
                              <a:solidFill>
                                <a:srgbClr val="FF0000"/>
                              </a:solidFill>
                              <a:latin typeface="Cambria Math" panose="02040503050406030204" pitchFamily="18" charset="0"/>
                            </a:rPr>
                            <m:t>∗</m:t>
                          </m:r>
                        </m:sup>
                      </m:sSup>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𝑠</m:t>
                              </m:r>
                            </m:e>
                            <m:sub>
                              <m:r>
                                <a:rPr lang="en-US" altLang="zh-CN" sz="2000" i="1">
                                  <a:solidFill>
                                    <a:srgbClr val="FF0000"/>
                                  </a:solidFill>
                                  <a:latin typeface="Cambria Math" panose="02040503050406030204" pitchFamily="18" charset="0"/>
                                </a:rPr>
                                <m:t>𝑡</m:t>
                              </m:r>
                            </m:sub>
                          </m:sSub>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𝑎</m:t>
                              </m:r>
                            </m:e>
                            <m:sub>
                              <m:r>
                                <a:rPr lang="en-US" altLang="zh-CN" sz="2000" i="1">
                                  <a:solidFill>
                                    <a:srgbClr val="FF0000"/>
                                  </a:solidFill>
                                  <a:latin typeface="Cambria Math" panose="02040503050406030204" pitchFamily="18" charset="0"/>
                                </a:rPr>
                                <m:t>𝑡</m:t>
                              </m:r>
                            </m:sub>
                          </m:sSub>
                        </m:e>
                      </m:d>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𝐸</m:t>
                          </m:r>
                        </m:e>
                        <m:sub>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𝑆</m:t>
                              </m:r>
                            </m:e>
                            <m:sub>
                              <m:r>
                                <a:rPr lang="en-US" altLang="zh-CN" sz="2000" i="1">
                                  <a:solidFill>
                                    <a:srgbClr val="FF0000"/>
                                  </a:solidFill>
                                  <a:latin typeface="Cambria Math" panose="02040503050406030204" pitchFamily="18" charset="0"/>
                                </a:rPr>
                                <m:t>𝑡</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1</m:t>
                              </m:r>
                            </m:sub>
                          </m:sSub>
                        </m:sub>
                      </m:sSub>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𝑅</m:t>
                              </m:r>
                            </m:e>
                            <m:sub>
                              <m:r>
                                <a:rPr lang="en-US" altLang="zh-CN" sz="2000" i="1">
                                  <a:solidFill>
                                    <a:srgbClr val="FF0000"/>
                                  </a:solidFill>
                                  <a:latin typeface="Cambria Math" panose="02040503050406030204" pitchFamily="18" charset="0"/>
                                </a:rPr>
                                <m:t>𝑡</m:t>
                              </m:r>
                            </m:sub>
                          </m:sSub>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𝛾</m:t>
                          </m:r>
                          <m:func>
                            <m:funcPr>
                              <m:ctrlPr>
                                <a:rPr lang="en-US" altLang="zh-CN" sz="2000" i="1">
                                  <a:solidFill>
                                    <a:srgbClr val="FF0000"/>
                                  </a:solidFill>
                                  <a:latin typeface="Cambria Math" panose="02040503050406030204" pitchFamily="18" charset="0"/>
                                </a:rPr>
                              </m:ctrlPr>
                            </m:funcPr>
                            <m:fName>
                              <m:limLow>
                                <m:limLowPr>
                                  <m:ctrlPr>
                                    <a:rPr lang="en-US" altLang="zh-CN" sz="2000" i="1">
                                      <a:solidFill>
                                        <a:srgbClr val="FF0000"/>
                                      </a:solidFill>
                                      <a:latin typeface="Cambria Math" panose="02040503050406030204" pitchFamily="18" charset="0"/>
                                    </a:rPr>
                                  </m:ctrlPr>
                                </m:limLowPr>
                                <m:e>
                                  <m:r>
                                    <m:rPr>
                                      <m:sty m:val="p"/>
                                    </m:rPr>
                                    <a:rPr lang="en-US" altLang="zh-CN" sz="2000">
                                      <a:solidFill>
                                        <a:srgbClr val="FF0000"/>
                                      </a:solidFill>
                                      <a:latin typeface="Cambria Math" panose="02040503050406030204" pitchFamily="18" charset="0"/>
                                    </a:rPr>
                                    <m:t>max</m:t>
                                  </m:r>
                                </m:e>
                                <m:lim>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𝑎</m:t>
                                      </m:r>
                                    </m:e>
                                    <m:sub>
                                      <m:r>
                                        <a:rPr lang="en-US" altLang="zh-CN" sz="2000" i="1">
                                          <a:solidFill>
                                            <a:srgbClr val="FF0000"/>
                                          </a:solidFill>
                                          <a:latin typeface="Cambria Math" panose="02040503050406030204" pitchFamily="18" charset="0"/>
                                        </a:rPr>
                                        <m:t>𝑡</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1</m:t>
                                      </m:r>
                                    </m:sub>
                                  </m:sSub>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𝐴</m:t>
                                  </m:r>
                                </m:lim>
                              </m:limLow>
                            </m:fName>
                            <m:e>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𝑄</m:t>
                                  </m:r>
                                </m:e>
                                <m:sup>
                                  <m:r>
                                    <a:rPr lang="en-US" altLang="zh-CN" sz="2000" i="1">
                                      <a:solidFill>
                                        <a:srgbClr val="FF0000"/>
                                      </a:solidFill>
                                      <a:latin typeface="Cambria Math" panose="02040503050406030204" pitchFamily="18" charset="0"/>
                                    </a:rPr>
                                    <m:t>∗</m:t>
                                  </m:r>
                                </m:sup>
                              </m:sSup>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𝑠</m:t>
                                      </m:r>
                                    </m:e>
                                    <m:sub>
                                      <m:r>
                                        <a:rPr lang="en-US" altLang="zh-CN" sz="2000" i="1">
                                          <a:solidFill>
                                            <a:srgbClr val="FF0000"/>
                                          </a:solidFill>
                                          <a:latin typeface="Cambria Math" panose="02040503050406030204" pitchFamily="18" charset="0"/>
                                        </a:rPr>
                                        <m:t>𝑡</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1</m:t>
                                      </m:r>
                                    </m:sub>
                                  </m:sSub>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𝑎</m:t>
                                      </m:r>
                                    </m:e>
                                    <m:sub>
                                      <m:r>
                                        <a:rPr lang="en-US" altLang="zh-CN" sz="2000" i="1">
                                          <a:solidFill>
                                            <a:srgbClr val="FF0000"/>
                                          </a:solidFill>
                                          <a:latin typeface="Cambria Math" panose="02040503050406030204" pitchFamily="18" charset="0"/>
                                        </a:rPr>
                                        <m:t>𝑡</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1</m:t>
                                      </m:r>
                                    </m:sub>
                                  </m:sSub>
                                </m:e>
                              </m:d>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𝑠</m:t>
                                  </m:r>
                                </m:e>
                                <m:sub>
                                  <m:r>
                                    <a:rPr lang="en-US" altLang="zh-CN" sz="2000" i="1">
                                      <a:solidFill>
                                        <a:srgbClr val="FF0000"/>
                                      </a:solidFill>
                                      <a:latin typeface="Cambria Math" panose="02040503050406030204" pitchFamily="18" charset="0"/>
                                    </a:rPr>
                                    <m:t>𝑡</m:t>
                                  </m:r>
                                </m:sub>
                              </m:sSub>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𝑎</m:t>
                                  </m:r>
                                </m:e>
                                <m:sub>
                                  <m:r>
                                    <a:rPr lang="en-US" altLang="zh-CN" sz="2000" i="1">
                                      <a:solidFill>
                                        <a:srgbClr val="FF0000"/>
                                      </a:solidFill>
                                      <a:latin typeface="Cambria Math" panose="02040503050406030204" pitchFamily="18" charset="0"/>
                                    </a:rPr>
                                    <m:t>𝑡</m:t>
                                  </m:r>
                                </m:sub>
                              </m:sSub>
                            </m:e>
                          </m:func>
                        </m:e>
                      </m:d>
                    </m:oMath>
                  </m:oMathPara>
                </a14:m>
                <a:endParaRPr lang="en-US" altLang="zh-CN" sz="2000" dirty="0">
                  <a:solidFill>
                    <a:srgbClr val="FF0000"/>
                  </a:solidFill>
                  <a:latin typeface="Cambria Math" panose="02040503050406030204" pitchFamily="18" charset="0"/>
                </a:endParaRPr>
              </a:p>
              <a:p>
                <a:r>
                  <a:rPr lang="en-US" altLang="zh-CN" dirty="0">
                    <a:latin typeface="Cambria Math" panose="02040503050406030204" pitchFamily="18" charset="0"/>
                  </a:rPr>
                  <a:t>Estimation of DQN</a:t>
                </a:r>
                <a:endParaRPr lang="en-US" altLang="zh-CN"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acc>
                        <m:accPr>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𝑄</m:t>
                      </m:r>
                      <m:r>
                        <a:rPr lang="en-US" altLang="zh-CN" b="0" i="1" smtClean="0">
                          <a:latin typeface="Cambria Math" panose="02040503050406030204" pitchFamily="18" charset="0"/>
                        </a:rPr>
                        <m:t> (</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m:oMathPara>
                </a14:m>
                <a:endParaRPr lang="en-US" altLang="zh-CN" dirty="0">
                  <a:latin typeface="Cambria Math" panose="02040503050406030204" pitchFamily="18" charset="0"/>
                </a:endParaRPr>
              </a:p>
              <a:p>
                <a:r>
                  <a:rPr lang="en-US" altLang="zh-CN" dirty="0">
                    <a:latin typeface="Cambria Math" panose="02040503050406030204" pitchFamily="18" charset="0"/>
                  </a:rPr>
                  <a:t>TD target</a:t>
                </a:r>
                <a:endParaRPr lang="en-US" altLang="zh-CN" dirty="0">
                  <a:latin typeface="Cambria Math" panose="02040503050406030204" pitchFamily="18" charset="0"/>
                </a:endParaRPr>
              </a:p>
              <a:p>
                <a:pPr marL="0" indent="0" algn="ctr">
                  <a:buNone/>
                </a:pPr>
                <a14:m>
                  <m:oMath xmlns:m="http://schemas.openxmlformats.org/officeDocument/2006/math">
                    <m:acc>
                      <m:accPr>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𝛾</m:t>
                    </m:r>
                    <m:acc>
                      <m:accPr>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r>
                      <a:rPr lang="en-US" altLang="zh-CN" b="0" i="1" smtClean="0">
                        <a:latin typeface="Cambria Math" panose="02040503050406030204" pitchFamily="18" charset="0"/>
                      </a:rPr>
                      <m:t>′</m:t>
                    </m:r>
                  </m:oMath>
                </a14:m>
                <a:r>
                  <a:rPr lang="en-US" altLang="zh-CN" dirty="0">
                    <a:latin typeface="Cambria Math" panose="02040503050406030204" pitchFamily="18" charset="0"/>
                  </a:rPr>
                  <a:t> ,</a:t>
                </a:r>
                <a:endParaRPr lang="en-US" altLang="zh-CN" dirty="0">
                  <a:latin typeface="Cambria Math" panose="02040503050406030204" pitchFamily="18" charset="0"/>
                </a:endParaRPr>
              </a:p>
              <a:p>
                <a:pPr marL="0" indent="0" algn="ctr">
                  <a:buNone/>
                </a:pPr>
                <a:r>
                  <a:rPr lang="en-US" altLang="zh-CN" b="0" dirty="0"/>
                  <a:t>where </a:t>
                </a:r>
                <a14:m>
                  <m:oMath xmlns:m="http://schemas.openxmlformats.org/officeDocument/2006/math">
                    <m:acc>
                      <m:accPr>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r>
                          <a:rPr lang="en-US" altLang="zh-CN" b="0" i="1" smtClean="0">
                            <a:latin typeface="Cambria Math" panose="02040503050406030204" pitchFamily="18" charset="0"/>
                          </a:rPr>
                          <m:t>′</m:t>
                        </m:r>
                      </m:e>
                    </m:ac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𝑎</m:t>
                            </m:r>
                            <m:r>
                              <a:rPr lang="en-US" altLang="zh-CN" b="0" i="1" smtClean="0">
                                <a:latin typeface="Cambria Math" panose="02040503050406030204" pitchFamily="18" charset="0"/>
                              </a:rPr>
                              <m:t>′</m:t>
                            </m:r>
                          </m:lim>
                        </m:limLow>
                      </m:fName>
                      <m:e>
                        <m:r>
                          <a:rPr lang="en-US" altLang="zh-CN" i="1">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b="0" i="1" smtClean="0">
                            <a:latin typeface="Cambria Math" panose="02040503050406030204" pitchFamily="18" charset="0"/>
                          </a:rPr>
                          <m:t>𝑤</m:t>
                        </m:r>
                        <m:r>
                          <a:rPr lang="en-US" altLang="zh-CN" i="1">
                            <a:latin typeface="Cambria Math" panose="02040503050406030204" pitchFamily="18" charset="0"/>
                          </a:rPr>
                          <m:t>)</m:t>
                        </m:r>
                        <m:r>
                          <m:rPr>
                            <m:nor/>
                          </m:rPr>
                          <a:rPr lang="en-US" altLang="zh-CN" dirty="0">
                            <a:latin typeface="Cambria Math" panose="02040503050406030204" pitchFamily="18" charset="0"/>
                          </a:rPr>
                          <m:t> </m:t>
                        </m:r>
                      </m:e>
                    </m:func>
                  </m:oMath>
                </a14:m>
                <a:endParaRPr lang="en-US" altLang="zh-CN" dirty="0">
                  <a:latin typeface="Cambria Math" panose="02040503050406030204" pitchFamily="18" charset="0"/>
                </a:endParaRPr>
              </a:p>
              <a:p>
                <a:r>
                  <a:rPr lang="en-US" altLang="zh-CN" dirty="0">
                    <a:latin typeface="Cambria Math" panose="02040503050406030204" pitchFamily="18" charset="0"/>
                  </a:rPr>
                  <a:t>Loss function</a:t>
                </a:r>
                <a:endParaRPr lang="en-US" altLang="zh-CN"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𝑤</m:t>
                          </m:r>
                        </m:sub>
                      </m:sSub>
                      <m:r>
                        <a:rPr lang="en-US" altLang="zh-CN" b="0" i="1" smtClean="0">
                          <a:latin typeface="Cambria Math" panose="02040503050406030204" pitchFamily="18" charset="0"/>
                        </a:rPr>
                        <m:t>=</m:t>
                      </m:r>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2</m:t>
                          </m:r>
                        </m:den>
                      </m:f>
                      <m:sSup>
                        <m:sSupPr>
                          <m:ctrlPr>
                            <a:rPr lang="en-US" altLang="zh-CN" b="0" i="1" dirty="0" smtClean="0">
                              <a:latin typeface="Cambria Math" panose="02040503050406030204" pitchFamily="18" charset="0"/>
                            </a:rPr>
                          </m:ctrlPr>
                        </m:sSupPr>
                        <m:e>
                          <m:d>
                            <m:dPr>
                              <m:begChr m:val="["/>
                              <m:endChr m:val="]"/>
                              <m:ctrlPr>
                                <a:rPr lang="en-US" altLang="zh-CN" b="0" i="1" dirty="0" smtClean="0">
                                  <a:latin typeface="Cambria Math" panose="02040503050406030204" pitchFamily="18" charset="0"/>
                                </a:rPr>
                              </m:ctrlPr>
                            </m:dPr>
                            <m:e>
                              <m:acc>
                                <m:accPr>
                                  <m:ctrlPr>
                                    <a:rPr lang="en-US" altLang="zh-CN" i="1" smtClean="0">
                                      <a:solidFill>
                                        <a:srgbClr val="FF0000"/>
                                      </a:solidFill>
                                      <a:latin typeface="Cambria Math" panose="02040503050406030204" pitchFamily="18" charset="0"/>
                                    </a:rPr>
                                  </m:ctrlPr>
                                </m:accPr>
                                <m:e>
                                  <m:r>
                                    <a:rPr lang="en-US" altLang="zh-CN" i="1">
                                      <a:solidFill>
                                        <a:srgbClr val="FF0000"/>
                                      </a:solidFill>
                                      <a:latin typeface="Cambria Math" panose="02040503050406030204" pitchFamily="18" charset="0"/>
                                    </a:rPr>
                                    <m:t>𝑦</m:t>
                                  </m:r>
                                </m:e>
                              </m:acc>
                              <m:r>
                                <a:rPr lang="en-US" altLang="zh-CN" b="0" i="1" smtClean="0">
                                  <a:solidFill>
                                    <a:srgbClr val="FF0000"/>
                                  </a:solidFill>
                                  <a:latin typeface="Cambria Math" panose="02040503050406030204" pitchFamily="18" charset="0"/>
                                </a:rPr>
                                <m:t>−</m:t>
                              </m:r>
                              <m:acc>
                                <m:accPr>
                                  <m:ctrlPr>
                                    <a:rPr lang="en-US" altLang="zh-CN" i="1">
                                      <a:solidFill>
                                        <a:srgbClr val="FF0000"/>
                                      </a:solidFill>
                                      <a:latin typeface="Cambria Math" panose="02040503050406030204" pitchFamily="18" charset="0"/>
                                    </a:rPr>
                                  </m:ctrlPr>
                                </m:accPr>
                                <m:e>
                                  <m:r>
                                    <a:rPr lang="en-US" altLang="zh-CN" i="1">
                                      <a:solidFill>
                                        <a:srgbClr val="FF0000"/>
                                      </a:solidFill>
                                      <a:latin typeface="Cambria Math" panose="02040503050406030204" pitchFamily="18" charset="0"/>
                                    </a:rPr>
                                    <m:t>𝑞</m:t>
                                  </m:r>
                                </m:e>
                              </m:acc>
                            </m:e>
                          </m:d>
                        </m:e>
                        <m:sup>
                          <m:r>
                            <a:rPr lang="en-US" altLang="zh-CN" b="0" i="1" smtClean="0">
                              <a:latin typeface="Cambria Math" panose="02040503050406030204" pitchFamily="18" charset="0"/>
                            </a:rPr>
                            <m:t>2</m:t>
                          </m:r>
                        </m:sup>
                      </m:sSup>
                    </m:oMath>
                  </m:oMathPara>
                </a14:m>
                <a:endParaRPr lang="en-US" altLang="zh-CN" dirty="0">
                  <a:latin typeface="Cambria Math" panose="02040503050406030204" pitchFamily="18" charset="0"/>
                </a:endParaRPr>
              </a:p>
              <a:p>
                <a:pPr marL="0" indent="0">
                  <a:buNone/>
                </a:pPr>
                <a:endParaRPr lang="en-US" altLang="zh-CN" dirty="0">
                  <a:latin typeface="Cambria Math" panose="02040503050406030204" pitchFamily="18" charset="0"/>
                </a:endParaRPr>
              </a:p>
            </p:txBody>
          </p:sp>
        </mc:Choice>
        <mc:Fallback>
          <p:sp>
            <p:nvSpPr>
              <p:cNvPr id="18" name="内容占位符 2"/>
              <p:cNvSpPr txBox="1">
                <a:spLocks noRot="1" noChangeAspect="1" noMove="1" noResize="1" noEditPoints="1" noAdjustHandles="1" noChangeArrowheads="1" noChangeShapeType="1" noTextEdit="1"/>
              </p:cNvSpPr>
              <p:nvPr/>
            </p:nvSpPr>
            <p:spPr>
              <a:xfrm>
                <a:off x="1013460" y="1690688"/>
                <a:ext cx="10515600" cy="4802187"/>
              </a:xfrm>
              <a:prstGeom prst="rect">
                <a:avLst/>
              </a:prstGeom>
              <a:blipFill rotWithShape="1">
                <a:blip r:embed="rId1"/>
                <a:stretch>
                  <a:fillRect t="-7" b="-9560"/>
                </a:stretch>
              </a:blipFill>
            </p:spPr>
            <p:txBody>
              <a:bodyPr/>
              <a:lstStyle/>
              <a:p>
                <a:r>
                  <a:rPr lang="zh-CN" altLang="en-US">
                    <a:noFill/>
                  </a:rPr>
                  <a:t> </a:t>
                </a:r>
              </a:p>
            </p:txBody>
          </p:sp>
        </mc:Fallback>
      </mc:AlternateContent>
      <p:sp>
        <p:nvSpPr>
          <p:cNvPr id="3" name="矩形 2"/>
          <p:cNvSpPr/>
          <p:nvPr/>
        </p:nvSpPr>
        <p:spPr>
          <a:xfrm>
            <a:off x="6782347" y="4091781"/>
            <a:ext cx="342078" cy="4473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260409" y="6176939"/>
            <a:ext cx="104387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TD error</a:t>
            </a:r>
            <a:endParaRPr lang="zh-CN" altLang="en-US"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2"/>
          </p:nvPr>
        </p:nvSpPr>
        <p:spPr/>
        <p:txBody>
          <a:bodyPr/>
          <a:lstStyle/>
          <a:p>
            <a:fld id="{ED496105-7AFB-4EB5-8B19-C7F6D1DDBE80}" type="slidenum">
              <a:rPr lang="zh-CN" altLang="en-US" smtClean="0"/>
            </a:fld>
            <a:endParaRPr lang="zh-CN" altLang="en-US" dirty="0"/>
          </a:p>
        </p:txBody>
      </p:sp>
      <p:sp>
        <p:nvSpPr>
          <p:cNvPr id="5" name="文本框 4"/>
          <p:cNvSpPr txBox="1"/>
          <p:nvPr/>
        </p:nvSpPr>
        <p:spPr>
          <a:xfrm>
            <a:off x="8112740" y="3059668"/>
            <a:ext cx="3416320" cy="369332"/>
          </a:xfrm>
          <a:prstGeom prst="rect">
            <a:avLst/>
          </a:prstGeom>
          <a:noFill/>
        </p:spPr>
        <p:txBody>
          <a:bodyPr wrap="none" rtlCol="0">
            <a:spAutoFit/>
          </a:bodyPr>
          <a:lstStyle/>
          <a:p>
            <a:r>
              <a:rPr lang="zh-CN" altLang="en-US" dirty="0">
                <a:latin typeface="Arial" panose="020B0604020202020204" pitchFamily="34" charset="0"/>
                <a:cs typeface="Arial" panose="020B0604020202020204" pitchFamily="34" charset="0"/>
              </a:rPr>
              <a:t>直接预测大学城到万象天地时间</a:t>
            </a:r>
            <a:endParaRPr lang="zh-CN" altLang="en-US" dirty="0">
              <a:latin typeface="Arial" panose="020B0604020202020204" pitchFamily="34" charset="0"/>
              <a:cs typeface="Arial" panose="020B0604020202020204" pitchFamily="34" charset="0"/>
            </a:endParaRPr>
          </a:p>
        </p:txBody>
      </p:sp>
      <p:sp>
        <p:nvSpPr>
          <p:cNvPr id="6" name="文本框 5"/>
          <p:cNvSpPr txBox="1"/>
          <p:nvPr/>
        </p:nvSpPr>
        <p:spPr>
          <a:xfrm>
            <a:off x="8343572" y="4670682"/>
            <a:ext cx="2954655" cy="369332"/>
          </a:xfrm>
          <a:prstGeom prst="rect">
            <a:avLst/>
          </a:prstGeom>
          <a:noFill/>
        </p:spPr>
        <p:txBody>
          <a:bodyPr wrap="none" rtlCol="0">
            <a:spAutoFit/>
          </a:bodyPr>
          <a:lstStyle/>
          <a:p>
            <a:r>
              <a:rPr lang="zh-CN" altLang="en-US" dirty="0">
                <a:latin typeface="Arial" panose="020B0604020202020204" pitchFamily="34" charset="0"/>
                <a:cs typeface="Arial" panose="020B0604020202020204" pitchFamily="34" charset="0"/>
              </a:rPr>
              <a:t>预测平山村到万象天地时间</a:t>
            </a:r>
            <a:endParaRPr lang="zh-CN" altLang="en-US" dirty="0">
              <a:latin typeface="Arial" panose="020B0604020202020204" pitchFamily="34" charset="0"/>
              <a:cs typeface="Arial" panose="020B0604020202020204" pitchFamily="34" charset="0"/>
            </a:endParaRPr>
          </a:p>
        </p:txBody>
      </p:sp>
      <p:sp>
        <p:nvSpPr>
          <p:cNvPr id="7" name="文本框 6"/>
          <p:cNvSpPr txBox="1"/>
          <p:nvPr/>
        </p:nvSpPr>
        <p:spPr>
          <a:xfrm>
            <a:off x="8343572" y="3954338"/>
            <a:ext cx="2852063" cy="584775"/>
          </a:xfrm>
          <a:prstGeom prst="rect">
            <a:avLst/>
          </a:prstGeom>
          <a:noFill/>
        </p:spPr>
        <p:txBody>
          <a:bodyPr wrap="none" rtlCol="0">
            <a:spAutoFit/>
          </a:bodyPr>
          <a:lstStyle/>
          <a:p>
            <a:r>
              <a:rPr lang="zh-CN" altLang="en-US" sz="1600" dirty="0">
                <a:latin typeface="Arial" panose="020B0604020202020204" pitchFamily="34" charset="0"/>
                <a:cs typeface="Arial" panose="020B0604020202020204" pitchFamily="34" charset="0"/>
              </a:rPr>
              <a:t>大学城到平山村实际时间</a:t>
            </a:r>
            <a:r>
              <a:rPr lang="en-US" altLang="zh-CN" sz="1600" dirty="0">
                <a:latin typeface="Arial" panose="020B0604020202020204" pitchFamily="34" charset="0"/>
                <a:cs typeface="Arial" panose="020B0604020202020204" pitchFamily="34" charset="0"/>
              </a:rPr>
              <a:t>+</a:t>
            </a:r>
            <a:endParaRPr lang="en-US" altLang="zh-CN" sz="1600" dirty="0">
              <a:latin typeface="Arial" panose="020B0604020202020204" pitchFamily="34" charset="0"/>
              <a:cs typeface="Arial" panose="020B0604020202020204" pitchFamily="34" charset="0"/>
            </a:endParaRPr>
          </a:p>
          <a:p>
            <a:r>
              <a:rPr lang="zh-CN" altLang="en-US" sz="1600" dirty="0">
                <a:latin typeface="Arial" panose="020B0604020202020204" pitchFamily="34" charset="0"/>
                <a:cs typeface="Arial" panose="020B0604020202020204" pitchFamily="34" charset="0"/>
              </a:rPr>
              <a:t>预测的平山村到万象天地时间</a:t>
            </a:r>
            <a:endParaRPr lang="zh-CN" altLang="en-US" sz="1600" dirty="0">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Cambria Math" panose="02040503050406030204" pitchFamily="18" charset="0"/>
              </a:rPr>
              <a:t>时序差分算法</a:t>
            </a:r>
            <a:r>
              <a:rPr lang="en-US" altLang="zh-CN" dirty="0">
                <a:latin typeface="Cambria Math" panose="02040503050406030204" pitchFamily="18" charset="0"/>
              </a:rPr>
              <a:t>(Temporal Difference, TD)</a:t>
            </a:r>
            <a:endParaRPr lang="zh-CN" altLang="en-US" dirty="0"/>
          </a:p>
        </p:txBody>
      </p:sp>
      <mc:AlternateContent xmlns:mc="http://schemas.openxmlformats.org/markup-compatibility/2006">
        <mc:Choice xmlns:a14="http://schemas.microsoft.com/office/drawing/2010/main" Requires="a14">
          <p:sp>
            <p:nvSpPr>
              <p:cNvPr id="18" name="内容占位符 2"/>
              <p:cNvSpPr txBox="1"/>
              <p:nvPr/>
            </p:nvSpPr>
            <p:spPr>
              <a:xfrm>
                <a:off x="1013460" y="1690688"/>
                <a:ext cx="10515600" cy="5006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Cambria Math" panose="02040503050406030204" pitchFamily="18" charset="0"/>
                  </a:rPr>
                  <a:t>Gradient of TD error</a:t>
                </a:r>
                <a:endParaRPr lang="en-US" altLang="zh-CN"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m:t>
                          </m:r>
                        </m:e>
                        <m:sub>
                          <m:r>
                            <a:rPr lang="en-US" altLang="zh-CN" b="0" i="1" smtClean="0">
                              <a:latin typeface="Cambria Math" panose="02040503050406030204" pitchFamily="18" charset="0"/>
                            </a:rPr>
                            <m:t>𝑤</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𝑤</m:t>
                          </m:r>
                        </m:sub>
                      </m:sSub>
                      <m:r>
                        <m:rPr>
                          <m:aln/>
                        </m:rP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acc>
                            <m:accPr>
                              <m:ctrlPr>
                                <a:rPr lang="en-US" altLang="zh-CN" i="1">
                                  <a:latin typeface="Cambria Math" panose="02040503050406030204" pitchFamily="18" charset="0"/>
                                </a:rPr>
                              </m:ctrlPr>
                            </m:accPr>
                            <m:e>
                              <m:r>
                                <a:rPr lang="en-US" altLang="zh-CN" i="1">
                                  <a:latin typeface="Cambria Math" panose="02040503050406030204" pitchFamily="18" charset="0"/>
                                </a:rPr>
                                <m:t>𝑞</m:t>
                              </m:r>
                            </m:e>
                          </m:acc>
                          <m:r>
                            <a:rPr lang="en-US" altLang="zh-CN" i="1">
                              <a:latin typeface="Cambria Math" panose="02040503050406030204" pitchFamily="18" charset="0"/>
                            </a:rPr>
                            <m:t>−</m:t>
                          </m:r>
                          <m:acc>
                            <m:accPr>
                              <m:ctrlPr>
                                <a:rPr lang="en-US" altLang="zh-CN" i="1">
                                  <a:latin typeface="Cambria Math" panose="02040503050406030204" pitchFamily="18" charset="0"/>
                                </a:rPr>
                              </m:ctrlPr>
                            </m:accPr>
                            <m:e>
                              <m:r>
                                <a:rPr lang="en-US" altLang="zh-CN" i="1">
                                  <a:latin typeface="Cambria Math" panose="02040503050406030204" pitchFamily="18" charset="0"/>
                                </a:rPr>
                                <m:t>𝑦</m:t>
                              </m:r>
                            </m:e>
                          </m:acc>
                        </m:e>
                      </m:d>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m:t>
                          </m:r>
                        </m:e>
                        <m:sub>
                          <m:r>
                            <a:rPr lang="en-US" altLang="zh-CN" b="0" i="1" smtClean="0">
                              <a:latin typeface="Cambria Math" panose="02040503050406030204" pitchFamily="18" charset="0"/>
                            </a:rPr>
                            <m:t>𝑤</m:t>
                          </m:r>
                        </m:sub>
                      </m:sSub>
                      <m:r>
                        <m:rPr>
                          <m:sty m:val="p"/>
                        </m:rPr>
                        <a:rPr lang="en-US" altLang="zh-CN">
                          <a:latin typeface="Cambria Math" panose="02040503050406030204" pitchFamily="18" charset="0"/>
                        </a:rPr>
                        <m:t>Q</m:t>
                      </m:r>
                      <m:r>
                        <a:rPr lang="en-US" altLang="zh-CN">
                          <a:latin typeface="Cambria Math" panose="02040503050406030204" pitchFamily="18" charset="0"/>
                        </a:rPr>
                        <m:t>(</m:t>
                      </m:r>
                      <m:r>
                        <m:rPr>
                          <m:sty m:val="p"/>
                        </m:rPr>
                        <a:rPr lang="en-US" altLang="zh-CN">
                          <a:latin typeface="Cambria Math" panose="02040503050406030204" pitchFamily="18" charset="0"/>
                        </a:rPr>
                        <m:t>s</m:t>
                      </m:r>
                      <m:r>
                        <a:rPr lang="en-US" altLang="zh-CN">
                          <a:latin typeface="Cambria Math" panose="02040503050406030204" pitchFamily="18" charset="0"/>
                        </a:rPr>
                        <m:t>,</m:t>
                      </m:r>
                      <m:r>
                        <m:rPr>
                          <m:sty m:val="p"/>
                        </m:rPr>
                        <a:rPr lang="en-US" altLang="zh-CN">
                          <a:latin typeface="Cambria Math" panose="02040503050406030204" pitchFamily="18" charset="0"/>
                        </a:rPr>
                        <m:t>a</m:t>
                      </m:r>
                      <m:r>
                        <a:rPr lang="en-US" altLang="zh-CN">
                          <a:latin typeface="Cambria Math" panose="02040503050406030204" pitchFamily="18" charset="0"/>
                        </a:rPr>
                        <m:t>;</m:t>
                      </m:r>
                      <m:r>
                        <m:rPr>
                          <m:sty m:val="p"/>
                        </m:rPr>
                        <a:rPr lang="en-US" altLang="zh-CN" b="0" i="0" smtClean="0">
                          <a:latin typeface="Cambria Math" panose="02040503050406030204" pitchFamily="18" charset="0"/>
                        </a:rPr>
                        <m:t>w</m:t>
                      </m:r>
                      <m:r>
                        <a:rPr lang="en-US" altLang="zh-CN">
                          <a:latin typeface="Cambria Math" panose="02040503050406030204" pitchFamily="18" charset="0"/>
                        </a:rPr>
                        <m:t>)</m:t>
                      </m:r>
                    </m:oMath>
                    <m:oMath xmlns:m="http://schemas.openxmlformats.org/officeDocument/2006/math">
                      <m:r>
                        <m:rPr>
                          <m:aln/>
                        </m:rP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acc>
                            <m:accPr>
                              <m:ctrlPr>
                                <a:rPr lang="en-US" altLang="zh-CN" i="1">
                                  <a:latin typeface="Cambria Math" panose="02040503050406030204" pitchFamily="18" charset="0"/>
                                </a:rPr>
                              </m:ctrlPr>
                            </m:accPr>
                            <m:e>
                              <m:r>
                                <a:rPr lang="en-US" altLang="zh-CN" i="1">
                                  <a:latin typeface="Cambria Math" panose="02040503050406030204" pitchFamily="18" charset="0"/>
                                </a:rPr>
                                <m:t>𝑞</m:t>
                              </m:r>
                            </m:e>
                          </m:acc>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𝛾</m:t>
                          </m:r>
                          <m:sSup>
                            <m:sSupPr>
                              <m:ctrlPr>
                                <a:rPr lang="en-US" altLang="zh-CN" i="1">
                                  <a:latin typeface="Cambria Math" panose="02040503050406030204" pitchFamily="18" charset="0"/>
                                </a:rPr>
                              </m:ctrlPr>
                            </m:sSupPr>
                            <m:e>
                              <m:acc>
                                <m:accPr>
                                  <m:ctrlPr>
                                    <a:rPr lang="en-US" altLang="zh-CN" i="1">
                                      <a:latin typeface="Cambria Math" panose="02040503050406030204" pitchFamily="18" charset="0"/>
                                    </a:rPr>
                                  </m:ctrlPr>
                                </m:accPr>
                                <m:e>
                                  <m:r>
                                    <a:rPr lang="en-US" altLang="zh-CN" i="1">
                                      <a:latin typeface="Cambria Math" panose="02040503050406030204" pitchFamily="18" charset="0"/>
                                    </a:rPr>
                                    <m:t>𝑞</m:t>
                                  </m:r>
                                </m:e>
                              </m:acc>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e>
                      </m:d>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m:t>
                          </m:r>
                        </m:e>
                        <m:sub>
                          <m:r>
                            <a:rPr lang="en-US" altLang="zh-CN" b="0" i="1" smtClean="0">
                              <a:latin typeface="Cambria Math" panose="02040503050406030204" pitchFamily="18" charset="0"/>
                            </a:rPr>
                            <m:t>𝑤</m:t>
                          </m:r>
                        </m:sub>
                      </m:sSub>
                      <m:r>
                        <m:rPr>
                          <m:sty m:val="p"/>
                        </m:rPr>
                        <a:rPr lang="en-US" altLang="zh-CN" b="0" i="0" smtClean="0">
                          <a:latin typeface="Cambria Math" panose="02040503050406030204" pitchFamily="18" charset="0"/>
                        </a:rPr>
                        <m:t>Q</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s</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a</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w</m:t>
                      </m:r>
                      <m:r>
                        <a:rPr lang="en-US" altLang="zh-CN" b="0" i="0" smtClean="0">
                          <a:latin typeface="Cambria Math" panose="02040503050406030204" pitchFamily="18" charset="0"/>
                        </a:rPr>
                        <m:t>)</m:t>
                      </m:r>
                    </m:oMath>
                  </m:oMathPara>
                </a14:m>
                <a:endParaRPr lang="en-US" altLang="zh-CN" dirty="0">
                  <a:latin typeface="Cambria Math" panose="02040503050406030204" pitchFamily="18" charset="0"/>
                </a:endParaRPr>
              </a:p>
              <a:p>
                <a:r>
                  <a:rPr lang="zh-CN" altLang="en-US" dirty="0">
                    <a:latin typeface="Cambria Math" panose="02040503050406030204" pitchFamily="18" charset="0"/>
                  </a:rPr>
                  <a:t>梯度下降 </a:t>
                </a:r>
                <a:r>
                  <a:rPr lang="en-US" altLang="zh-CN" dirty="0">
                    <a:latin typeface="Cambria Math" panose="02040503050406030204" pitchFamily="18" charset="0"/>
                  </a:rPr>
                  <a:t>:</a:t>
                </a:r>
                <a:r>
                  <a:rPr lang="zh-CN" altLang="en-US" dirty="0">
                    <a:latin typeface="Cambria Math" panose="02040503050406030204" pitchFamily="18" charset="0"/>
                  </a:rPr>
                  <a:t>                          </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𝑤</m:t>
                    </m:r>
                    <m:r>
                      <a:rPr lang="en-US" altLang="zh-CN" i="1">
                        <a:latin typeface="Cambria Math" panose="02040503050406030204" pitchFamily="18" charset="0"/>
                      </a:rPr>
                      <m:t> </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m:t>
                        </m:r>
                      </m:e>
                      <m:sub>
                        <m:r>
                          <a:rPr lang="en-US" altLang="zh-CN" b="0" i="1" smtClean="0">
                            <a:latin typeface="Cambria Math" panose="02040503050406030204" pitchFamily="18" charset="0"/>
                          </a:rPr>
                          <m:t>𝑤</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𝑤</m:t>
                        </m:r>
                      </m:sub>
                    </m:sSub>
                  </m:oMath>
                </a14:m>
                <a:endParaRPr lang="en-US" altLang="zh-CN" dirty="0">
                  <a:latin typeface="Cambria Math" panose="02040503050406030204" pitchFamily="18" charset="0"/>
                </a:endParaRPr>
              </a:p>
              <a:p>
                <a:r>
                  <a:rPr lang="zh-CN" altLang="en-US" dirty="0">
                    <a:latin typeface="Cambria Math" panose="02040503050406030204" pitchFamily="18" charset="0"/>
                  </a:rPr>
                  <a:t>自举</a:t>
                </a:r>
                <a:endParaRPr lang="en-US" altLang="zh-CN" dirty="0">
                  <a:latin typeface="Cambria Math" panose="02040503050406030204" pitchFamily="18" charset="0"/>
                </a:endParaRPr>
              </a:p>
              <a:p>
                <a:pPr lvl="1"/>
                <a:r>
                  <a:rPr lang="zh-CN" altLang="en-US" dirty="0">
                    <a:latin typeface="Cambria Math" panose="02040503050406030204" pitchFamily="18" charset="0"/>
                  </a:rPr>
                  <a:t>用网络自己的预测来更新自己，在统计学中被称为“自举”（</a:t>
                </a:r>
                <a:r>
                  <a:rPr lang="en-US" altLang="zh-CN" dirty="0">
                    <a:latin typeface="Cambria Math" panose="02040503050406030204" pitchFamily="18" charset="0"/>
                  </a:rPr>
                  <a:t>bootstrapping</a:t>
                </a:r>
                <a:r>
                  <a:rPr lang="zh-CN" altLang="en-US" dirty="0">
                    <a:latin typeface="Cambria Math" panose="02040503050406030204" pitchFamily="18" charset="0"/>
                  </a:rPr>
                  <a:t>）</a:t>
                </a:r>
                <a:endParaRPr lang="en-US" altLang="zh-CN" dirty="0">
                  <a:latin typeface="Cambria Math" panose="02040503050406030204" pitchFamily="18" charset="0"/>
                </a:endParaRPr>
              </a:p>
              <a:p>
                <a:pPr lvl="2"/>
                <a:r>
                  <a:rPr lang="zh-CN" altLang="en-US" dirty="0">
                    <a:latin typeface="Cambria Math" panose="02040503050406030204" pitchFamily="18" charset="0"/>
                  </a:rPr>
                  <a:t>可以通过 </a:t>
                </a:r>
                <a:r>
                  <a:rPr lang="zh-CN" altLang="en-US" u="sng" dirty="0">
                    <a:latin typeface="Cambria Math" panose="02040503050406030204" pitchFamily="18" charset="0"/>
                  </a:rPr>
                  <a:t>不动点</a:t>
                </a:r>
                <a:r>
                  <a:rPr lang="zh-CN" altLang="en-US" dirty="0">
                    <a:latin typeface="Cambria Math" panose="02040503050406030204" pitchFamily="18" charset="0"/>
                  </a:rPr>
                  <a:t> 与 </a:t>
                </a:r>
                <a:r>
                  <a:rPr lang="zh-CN" altLang="en-US" u="sng" dirty="0">
                    <a:latin typeface="Cambria Math" panose="02040503050406030204" pitchFamily="18" charset="0"/>
                  </a:rPr>
                  <a:t>压缩映射 </a:t>
                </a:r>
                <a:r>
                  <a:rPr lang="zh-CN" altLang="en-US" dirty="0">
                    <a:latin typeface="Cambria Math" panose="02040503050406030204" pitchFamily="18" charset="0"/>
                  </a:rPr>
                  <a:t>证明，利用时序差分算法，</a:t>
                </a:r>
                <a:r>
                  <a:rPr lang="en-US" altLang="zh-CN" dirty="0">
                    <a:latin typeface="Cambria Math" panose="02040503050406030204" pitchFamily="18" charset="0"/>
                  </a:rPr>
                  <a:t>Q</a:t>
                </a:r>
                <a:r>
                  <a:rPr lang="zh-CN" altLang="en-US" dirty="0">
                    <a:latin typeface="Cambria Math" panose="02040503050406030204" pitchFamily="18" charset="0"/>
                  </a:rPr>
                  <a:t>学习可以收敛到最优动作价值函数。但和神经网络结合起来后，自举会导致训练的不稳定、偏差的传递和累积。训练过程中会发生严重的震荡，因此</a:t>
                </a:r>
                <a:r>
                  <a:rPr lang="en-US" altLang="zh-CN" dirty="0">
                    <a:latin typeface="Cambria Math" panose="02040503050406030204" pitchFamily="18" charset="0"/>
                  </a:rPr>
                  <a:t>RL</a:t>
                </a:r>
                <a:r>
                  <a:rPr lang="zh-CN" altLang="en-US" dirty="0">
                    <a:latin typeface="Cambria Math" panose="02040503050406030204" pitchFamily="18" charset="0"/>
                  </a:rPr>
                  <a:t>对于超参数设置非常敏感。</a:t>
                </a:r>
                <a:endParaRPr lang="en-US" altLang="zh-CN" dirty="0">
                  <a:latin typeface="Cambria Math" panose="02040503050406030204" pitchFamily="18" charset="0"/>
                </a:endParaRPr>
              </a:p>
              <a:p>
                <a:pPr lvl="2"/>
                <a:r>
                  <a:rPr lang="zh-CN" altLang="en-US" dirty="0">
                    <a:latin typeface="Cambria Math" panose="02040503050406030204" pitchFamily="18" charset="0"/>
                  </a:rPr>
                  <a:t>后续有很多围绕这个方面的工作，例如</a:t>
                </a:r>
                <a:r>
                  <a:rPr lang="en-US" altLang="zh-CN" dirty="0">
                    <a:latin typeface="Cambria Math" panose="02040503050406030204" pitchFamily="18" charset="0"/>
                  </a:rPr>
                  <a:t>target network</a:t>
                </a:r>
                <a:r>
                  <a:rPr lang="zh-CN" altLang="en-US" dirty="0">
                    <a:latin typeface="Cambria Math" panose="02040503050406030204" pitchFamily="18" charset="0"/>
                  </a:rPr>
                  <a:t>、</a:t>
                </a:r>
                <a:r>
                  <a:rPr lang="en-US" altLang="zh-CN" dirty="0">
                    <a:latin typeface="Cambria Math" panose="02040503050406030204" pitchFamily="18" charset="0"/>
                  </a:rPr>
                  <a:t>Double DQN</a:t>
                </a:r>
                <a:r>
                  <a:rPr lang="zh-CN" altLang="en-US" dirty="0">
                    <a:latin typeface="Cambria Math" panose="02040503050406030204" pitchFamily="18" charset="0"/>
                  </a:rPr>
                  <a:t>、</a:t>
                </a:r>
                <a:r>
                  <a:rPr lang="en-US" altLang="zh-CN" dirty="0">
                    <a:latin typeface="Cambria Math" panose="02040503050406030204" pitchFamily="18" charset="0"/>
                  </a:rPr>
                  <a:t>TD(λ), etc.</a:t>
                </a:r>
                <a:endParaRPr lang="en-US" altLang="zh-CN" dirty="0">
                  <a:latin typeface="Cambria Math" panose="02040503050406030204" pitchFamily="18" charset="0"/>
                </a:endParaRPr>
              </a:p>
            </p:txBody>
          </p:sp>
        </mc:Choice>
        <mc:Fallback>
          <p:sp>
            <p:nvSpPr>
              <p:cNvPr id="18" name="内容占位符 2"/>
              <p:cNvSpPr txBox="1">
                <a:spLocks noRot="1" noChangeAspect="1" noMove="1" noResize="1" noEditPoints="1" noAdjustHandles="1" noChangeArrowheads="1" noChangeShapeType="1" noTextEdit="1"/>
              </p:cNvSpPr>
              <p:nvPr/>
            </p:nvSpPr>
            <p:spPr>
              <a:xfrm>
                <a:off x="1013460" y="1690688"/>
                <a:ext cx="10515600" cy="5006141"/>
              </a:xfrm>
              <a:prstGeom prst="rect">
                <a:avLst/>
              </a:prstGeom>
              <a:blipFill rotWithShape="1">
                <a:blip r:embed="rId1"/>
                <a:stretch>
                  <a:fillRect t="-6" b="2"/>
                </a:stretch>
              </a:blipFill>
            </p:spPr>
            <p:txBody>
              <a:bodyPr/>
              <a:lstStyle/>
              <a:p>
                <a:r>
                  <a:rPr lang="zh-CN" altLang="en-US">
                    <a:noFill/>
                  </a:rPr>
                  <a:t> </a:t>
                </a:r>
              </a:p>
            </p:txBody>
          </p:sp>
        </mc:Fallback>
      </mc:AlternateContent>
      <p:sp>
        <p:nvSpPr>
          <p:cNvPr id="4" name="文本框 3"/>
          <p:cNvSpPr txBox="1"/>
          <p:nvPr/>
        </p:nvSpPr>
        <p:spPr>
          <a:xfrm>
            <a:off x="5718521" y="1536799"/>
            <a:ext cx="6268063" cy="307777"/>
          </a:xfrm>
          <a:prstGeom prst="rect">
            <a:avLst/>
          </a:prstGeom>
          <a:noFill/>
        </p:spPr>
        <p:txBody>
          <a:bodyPr wrap="none" rtlCol="0">
            <a:spAutoFit/>
          </a:bodyPr>
          <a:lstStyle/>
          <a:p>
            <a:r>
              <a:rPr lang="zh-CN" altLang="en-US" sz="1400" dirty="0">
                <a:solidFill>
                  <a:srgbClr val="FF0000"/>
                </a:solidFill>
                <a:latin typeface="Arial" panose="020B0604020202020204" pitchFamily="34" charset="0"/>
                <a:cs typeface="Arial" panose="020B0604020202020204" pitchFamily="34" charset="0"/>
              </a:rPr>
              <a:t>注意这里的</a:t>
            </a:r>
            <a:r>
              <a:rPr lang="en-US" altLang="zh-CN" sz="1400" dirty="0">
                <a:solidFill>
                  <a:srgbClr val="FF0000"/>
                </a:solidFill>
                <a:latin typeface="Arial" panose="020B0604020202020204" pitchFamily="34" charset="0"/>
                <a:cs typeface="Arial" panose="020B0604020202020204" pitchFamily="34" charset="0"/>
              </a:rPr>
              <a:t>q</a:t>
            </a:r>
            <a:r>
              <a:rPr lang="zh-CN" altLang="en-US" sz="1400" dirty="0">
                <a:solidFill>
                  <a:srgbClr val="FF0000"/>
                </a:solidFill>
                <a:latin typeface="Arial" panose="020B0604020202020204" pitchFamily="34" charset="0"/>
                <a:cs typeface="Arial" panose="020B0604020202020204" pitchFamily="34" charset="0"/>
              </a:rPr>
              <a:t>值虽然也是</a:t>
            </a:r>
            <a:r>
              <a:rPr lang="en-US" altLang="zh-CN" sz="1400" dirty="0">
                <a:solidFill>
                  <a:srgbClr val="FF0000"/>
                </a:solidFill>
                <a:latin typeface="Arial" panose="020B0604020202020204" pitchFamily="34" charset="0"/>
                <a:cs typeface="Arial" panose="020B0604020202020204" pitchFamily="34" charset="0"/>
              </a:rPr>
              <a:t>DQN</a:t>
            </a:r>
            <a:r>
              <a:rPr lang="zh-CN" altLang="en-US" sz="1400" dirty="0">
                <a:solidFill>
                  <a:srgbClr val="FF0000"/>
                </a:solidFill>
                <a:latin typeface="Arial" panose="020B0604020202020204" pitchFamily="34" charset="0"/>
                <a:cs typeface="Arial" panose="020B0604020202020204" pitchFamily="34" charset="0"/>
              </a:rPr>
              <a:t>预测出来的，但是这里作为</a:t>
            </a:r>
            <a:r>
              <a:rPr lang="en-US" altLang="zh-CN" sz="1400" dirty="0">
                <a:solidFill>
                  <a:srgbClr val="FF0000"/>
                </a:solidFill>
                <a:latin typeface="Arial" panose="020B0604020202020204" pitchFamily="34" charset="0"/>
                <a:cs typeface="Arial" panose="020B0604020202020204" pitchFamily="34" charset="0"/>
              </a:rPr>
              <a:t>label</a:t>
            </a:r>
            <a:r>
              <a:rPr lang="zh-CN" altLang="en-US" sz="1400" dirty="0">
                <a:solidFill>
                  <a:srgbClr val="FF0000"/>
                </a:solidFill>
                <a:latin typeface="Arial" panose="020B0604020202020204" pitchFamily="34" charset="0"/>
                <a:cs typeface="Arial" panose="020B0604020202020204" pitchFamily="34" charset="0"/>
              </a:rPr>
              <a:t>，不会回传梯度</a:t>
            </a:r>
            <a:endParaRPr lang="zh-CN" altLang="en-US" sz="1400" dirty="0">
              <a:solidFill>
                <a:srgbClr val="FF0000"/>
              </a:solidFill>
              <a:latin typeface="Arial" panose="020B0604020202020204" pitchFamily="34" charset="0"/>
              <a:cs typeface="Arial" panose="020B0604020202020204" pitchFamily="34" charset="0"/>
            </a:endParaRPr>
          </a:p>
        </p:txBody>
      </p:sp>
      <p:sp>
        <p:nvSpPr>
          <p:cNvPr id="6" name="矩形 5"/>
          <p:cNvSpPr/>
          <p:nvPr/>
        </p:nvSpPr>
        <p:spPr>
          <a:xfrm>
            <a:off x="7034357" y="2499140"/>
            <a:ext cx="342078" cy="44733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Cambria Math" panose="02040503050406030204" pitchFamily="18" charset="0"/>
              </a:rPr>
              <a:t>深度</a:t>
            </a:r>
            <a:r>
              <a:rPr lang="en-US" altLang="zh-CN" dirty="0">
                <a:latin typeface="Cambria Math" panose="02040503050406030204" pitchFamily="18" charset="0"/>
              </a:rPr>
              <a:t>Q</a:t>
            </a:r>
            <a:r>
              <a:rPr lang="zh-CN" altLang="en-US" dirty="0">
                <a:latin typeface="Cambria Math" panose="02040503050406030204" pitchFamily="18" charset="0"/>
              </a:rPr>
              <a:t>网络算法训练流程</a:t>
            </a:r>
            <a:endParaRPr lang="zh-CN" altLang="en-US" dirty="0"/>
          </a:p>
        </p:txBody>
      </p:sp>
      <mc:AlternateContent xmlns:mc="http://schemas.openxmlformats.org/markup-compatibility/2006">
        <mc:Choice xmlns:a14="http://schemas.microsoft.com/office/drawing/2010/main" Requires="a14">
          <p:sp>
            <p:nvSpPr>
              <p:cNvPr id="18" name="内容占位符 2"/>
              <p:cNvSpPr txBox="1"/>
              <p:nvPr/>
            </p:nvSpPr>
            <p:spPr>
              <a:xfrm>
                <a:off x="1013460" y="1690688"/>
                <a:ext cx="10515600" cy="53152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zh-CN" altLang="en-US" dirty="0">
                    <a:latin typeface="Cambria Math" panose="02040503050406030204" pitchFamily="18" charset="0"/>
                  </a:rPr>
                  <a:t>初始化游戏环境</a:t>
                </a:r>
                <a:r>
                  <a:rPr lang="en-US" altLang="zh-CN" dirty="0">
                    <a:latin typeface="Cambria Math" panose="02040503050406030204" pitchFamily="18" charset="0"/>
                  </a:rPr>
                  <a:t>environment</a:t>
                </a:r>
                <a:r>
                  <a:rPr lang="zh-CN" altLang="en-US" dirty="0">
                    <a:latin typeface="Cambria Math" panose="02040503050406030204" pitchFamily="18" charset="0"/>
                  </a:rPr>
                  <a:t>，初始化策略</a:t>
                </a:r>
                <a:r>
                  <a:rPr lang="en-US" altLang="zh-CN" dirty="0">
                    <a:latin typeface="Cambria Math" panose="02040503050406030204" pitchFamily="18" charset="0"/>
                  </a:rPr>
                  <a:t>π</a:t>
                </a:r>
                <a:endParaRPr lang="en-US" altLang="zh-CN" dirty="0">
                  <a:latin typeface="Cambria Math" panose="02040503050406030204" pitchFamily="18" charset="0"/>
                </a:endParaRPr>
              </a:p>
              <a:p>
                <a:pPr marL="514350" indent="-514350">
                  <a:buFont typeface="+mj-lt"/>
                  <a:buAutoNum type="arabicPeriod"/>
                </a:pPr>
                <a:r>
                  <a:rPr lang="zh-CN" altLang="en-US" dirty="0">
                    <a:latin typeface="Cambria Math" panose="02040503050406030204" pitchFamily="18" charset="0"/>
                  </a:rPr>
                  <a:t>收集数据：</a:t>
                </a:r>
                <a:endParaRPr lang="en-US" altLang="zh-CN" dirty="0">
                  <a:latin typeface="Cambria Math" panose="02040503050406030204" pitchFamily="18" charset="0"/>
                </a:endParaRPr>
              </a:p>
              <a:p>
                <a:pPr marL="914400" lvl="1" indent="-457200">
                  <a:buFont typeface="+mj-lt"/>
                  <a:buAutoNum type="arabicPeriod"/>
                </a:pPr>
                <a:r>
                  <a:rPr lang="zh-CN" altLang="en-US" dirty="0">
                    <a:latin typeface="Cambria Math" panose="02040503050406030204" pitchFamily="18" charset="0"/>
                  </a:rPr>
                  <a:t>利用行为策略</a:t>
                </a:r>
                <a:r>
                  <a:rPr lang="en-US" altLang="zh-CN" dirty="0">
                    <a:latin typeface="Cambria Math" panose="02040503050406030204" pitchFamily="18" charset="0"/>
                  </a:rPr>
                  <a:t>π</a:t>
                </a:r>
                <a:r>
                  <a:rPr lang="zh-CN" altLang="en-US" dirty="0">
                    <a:latin typeface="Cambria Math" panose="02040503050406030204" pitchFamily="18" charset="0"/>
                  </a:rPr>
                  <a:t>去玩游戏直到游戏结束，重复玩</a:t>
                </a:r>
                <a:r>
                  <a:rPr lang="en-US" altLang="zh-CN" dirty="0">
                    <a:latin typeface="Cambria Math" panose="02040503050406030204" pitchFamily="18" charset="0"/>
                  </a:rPr>
                  <a:t>N</a:t>
                </a:r>
                <a:r>
                  <a:rPr lang="zh-CN" altLang="en-US" dirty="0">
                    <a:latin typeface="Cambria Math" panose="02040503050406030204" pitchFamily="18" charset="0"/>
                  </a:rPr>
                  <a:t>次；</a:t>
                </a:r>
                <a:endParaRPr lang="en-US" altLang="zh-CN" dirty="0">
                  <a:latin typeface="Cambria Math" panose="02040503050406030204" pitchFamily="18" charset="0"/>
                </a:endParaRPr>
              </a:p>
              <a:p>
                <a:pPr marL="914400" lvl="1" indent="-457200">
                  <a:buFont typeface="+mj-lt"/>
                  <a:buAutoNum type="arabicPeriod"/>
                </a:pPr>
                <a:r>
                  <a:rPr lang="zh-CN" altLang="en-US" dirty="0">
                    <a:latin typeface="Cambria Math" panose="02040503050406030204" pitchFamily="18" charset="0"/>
                  </a:rPr>
                  <a:t>收集这</a:t>
                </a:r>
                <a:r>
                  <a:rPr lang="en-US" altLang="zh-CN" dirty="0">
                    <a:latin typeface="Cambria Math" panose="02040503050406030204" pitchFamily="18" charset="0"/>
                  </a:rPr>
                  <a:t>N</a:t>
                </a:r>
                <a:r>
                  <a:rPr lang="zh-CN" altLang="en-US" dirty="0">
                    <a:latin typeface="Cambria Math" panose="02040503050406030204" pitchFamily="18" charset="0"/>
                  </a:rPr>
                  <a:t>条轨迹</a:t>
                </a:r>
                <a14:m>
                  <m:oMath xmlns:m="http://schemas.openxmlformats.org/officeDocument/2006/math">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𝑛</m:t>
                                </m:r>
                              </m:sub>
                            </m:sSub>
                          </m:e>
                        </m:d>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sSubSup>
                    <m:r>
                      <a:rPr lang="zh-CN" altLang="en-US" i="1">
                        <a:latin typeface="Cambria Math" panose="02040503050406030204" pitchFamily="18" charset="0"/>
                      </a:rPr>
                      <m:t>，</m:t>
                    </m:r>
                  </m:oMath>
                </a14:m>
                <a:r>
                  <a:rPr lang="zh-CN" altLang="en-US" dirty="0">
                    <a:latin typeface="Cambria Math" panose="02040503050406030204" pitchFamily="18" charset="0"/>
                  </a:rPr>
                  <a:t>放入 </a:t>
                </a:r>
                <a:r>
                  <a:rPr lang="en-US" altLang="zh-CN" dirty="0">
                    <a:latin typeface="Cambria Math" panose="02040503050406030204" pitchFamily="18" charset="0"/>
                  </a:rPr>
                  <a:t>replay buffer</a:t>
                </a:r>
                <a:r>
                  <a:rPr lang="zh-CN" altLang="en-US" dirty="0">
                    <a:latin typeface="Cambria Math" panose="02040503050406030204" pitchFamily="18" charset="0"/>
                  </a:rPr>
                  <a:t>；</a:t>
                </a:r>
                <a:endParaRPr lang="en-US" altLang="zh-CN" dirty="0">
                  <a:latin typeface="Cambria Math" panose="02040503050406030204" pitchFamily="18" charset="0"/>
                </a:endParaRPr>
              </a:p>
              <a:p>
                <a:pPr marL="457200" indent="-457200">
                  <a:buFont typeface="+mj-lt"/>
                  <a:buAutoNum type="arabicPeriod"/>
                </a:pPr>
                <a:r>
                  <a:rPr lang="zh-CN" altLang="en-US" dirty="0">
                    <a:latin typeface="Cambria Math" panose="02040503050406030204" pitchFamily="18" charset="0"/>
                  </a:rPr>
                  <a:t>更新</a:t>
                </a:r>
                <a:r>
                  <a:rPr lang="en-US" altLang="zh-CN" dirty="0">
                    <a:latin typeface="Cambria Math" panose="02040503050406030204" pitchFamily="18" charset="0"/>
                  </a:rPr>
                  <a:t>DQN</a:t>
                </a:r>
                <a:r>
                  <a:rPr lang="zh-CN" altLang="en-US" dirty="0">
                    <a:latin typeface="Cambria Math" panose="02040503050406030204" pitchFamily="18" charset="0"/>
                  </a:rPr>
                  <a:t>参数</a:t>
                </a:r>
                <a14:m>
                  <m:oMath xmlns:m="http://schemas.openxmlformats.org/officeDocument/2006/math">
                    <m:r>
                      <a:rPr lang="en-US" altLang="zh-CN" b="0" i="1" smtClean="0">
                        <a:latin typeface="Cambria Math" panose="02040503050406030204" pitchFamily="18" charset="0"/>
                      </a:rPr>
                      <m:t>𝑤</m:t>
                    </m:r>
                  </m:oMath>
                </a14:m>
                <a:r>
                  <a:rPr lang="en-US" altLang="zh-CN" dirty="0">
                    <a:latin typeface="Cambria Math" panose="02040503050406030204" pitchFamily="18" charset="0"/>
                  </a:rPr>
                  <a:t> </a:t>
                </a:r>
                <a:r>
                  <a:rPr lang="zh-CN" altLang="en-US" dirty="0">
                    <a:latin typeface="Cambria Math" panose="02040503050406030204" pitchFamily="18" charset="0"/>
                  </a:rPr>
                  <a:t>：</a:t>
                </a:r>
                <a:endParaRPr lang="en-US" altLang="zh-CN" dirty="0">
                  <a:latin typeface="Cambria Math" panose="02040503050406030204" pitchFamily="18" charset="0"/>
                </a:endParaRPr>
              </a:p>
              <a:p>
                <a:pPr marL="914400" lvl="1" indent="-457200">
                  <a:buFont typeface="+mj-lt"/>
                  <a:buAutoNum type="arabicPeriod"/>
                </a:pPr>
                <a:r>
                  <a:rPr lang="zh-CN" altLang="en-US" dirty="0">
                    <a:latin typeface="Cambria Math" panose="02040503050406030204" pitchFamily="18" charset="0"/>
                  </a:rPr>
                  <a:t>从</a:t>
                </a:r>
                <a:r>
                  <a:rPr lang="en-US" altLang="zh-CN" dirty="0">
                    <a:latin typeface="Cambria Math" panose="02040503050406030204" pitchFamily="18" charset="0"/>
                  </a:rPr>
                  <a:t>replay buffer</a:t>
                </a:r>
                <a:r>
                  <a:rPr lang="zh-CN" altLang="en-US" dirty="0">
                    <a:latin typeface="Cambria Math" panose="02040503050406030204" pitchFamily="18" charset="0"/>
                  </a:rPr>
                  <a:t>中取出收集的经验</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endParaRPr lang="en-US" altLang="zh-CN" dirty="0">
                  <a:latin typeface="Cambria Math" panose="02040503050406030204" pitchFamily="18" charset="0"/>
                </a:endParaRPr>
              </a:p>
              <a:p>
                <a:pPr marL="914400" lvl="1" indent="-457200">
                  <a:buFont typeface="+mj-lt"/>
                  <a:buAutoNum type="arabicPeriod"/>
                </a:pPr>
                <a:r>
                  <a:rPr lang="zh-CN" altLang="en-US" dirty="0">
                    <a:latin typeface="Cambria Math" panose="02040503050406030204" pitchFamily="18" charset="0"/>
                  </a:rPr>
                  <a:t>利用网络前传计算</a:t>
                </a:r>
                <a:r>
                  <a:rPr lang="en-US" altLang="zh-CN" dirty="0">
                    <a:latin typeface="Cambria Math" panose="02040503050406030204" pitchFamily="18" charset="0"/>
                  </a:rPr>
                  <a:t>Q</a:t>
                </a:r>
                <a:r>
                  <a:rPr lang="zh-CN" altLang="en-US" dirty="0">
                    <a:latin typeface="Cambria Math" panose="02040503050406030204" pitchFamily="18" charset="0"/>
                  </a:rPr>
                  <a:t>：</a:t>
                </a:r>
                <a14:m>
                  <m:oMath xmlns:m="http://schemas.openxmlformats.org/officeDocument/2006/math">
                    <m:acc>
                      <m:accPr>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𝑡</m:t>
                            </m:r>
                          </m:sub>
                        </m:sSub>
                      </m:e>
                    </m:acc>
                    <m:r>
                      <a:rPr lang="en-US" altLang="zh-CN" b="0" i="1" smtClean="0">
                        <a:latin typeface="Cambria Math" panose="02040503050406030204" pitchFamily="18" charset="0"/>
                      </a:rPr>
                      <m:t>=</m:t>
                    </m:r>
                    <m:r>
                      <a:rPr lang="en-US" altLang="zh-CN" b="0" i="1" smtClean="0">
                        <a:latin typeface="Cambria Math" panose="02040503050406030204" pitchFamily="18" charset="0"/>
                      </a:rPr>
                      <m:t>𝑄</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en-US" altLang="zh-CN" dirty="0">
                    <a:latin typeface="Cambria Math" panose="02040503050406030204" pitchFamily="18" charset="0"/>
                  </a:rPr>
                  <a:t>        </a:t>
                </a:r>
                <a14:m>
                  <m:oMath xmlns:m="http://schemas.openxmlformats.org/officeDocument/2006/math">
                    <m:acc>
                      <m:accPr>
                        <m:ctrlPr>
                          <a:rPr lang="en-US" altLang="zh-CN" i="1">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𝑞</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e>
                    </m:acc>
                    <m:r>
                      <a:rPr lang="en-US" altLang="zh-CN" i="1">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solidFill>
                                  <a:srgbClr val="FF0000"/>
                                </a:solidFill>
                                <a:latin typeface="Cambria Math" panose="02040503050406030204" pitchFamily="18" charset="0"/>
                              </a:rPr>
                            </m:ctrlPr>
                          </m:limLowPr>
                          <m:e>
                            <m:r>
                              <m:rPr>
                                <m:sty m:val="p"/>
                              </m:rPr>
                              <a:rPr lang="en-US" altLang="zh-CN" b="0" i="0" smtClean="0">
                                <a:solidFill>
                                  <a:srgbClr val="FF0000"/>
                                </a:solidFill>
                                <a:latin typeface="Cambria Math" panose="02040503050406030204" pitchFamily="18" charset="0"/>
                              </a:rPr>
                              <m:t>max</m:t>
                            </m:r>
                          </m:e>
                          <m:lim>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𝑎</m:t>
                                </m:r>
                              </m:e>
                              <m:sub>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1</m:t>
                                </m:r>
                              </m:sub>
                            </m:sSub>
                          </m:lim>
                        </m:limLow>
                      </m:fName>
                      <m:e>
                        <m:r>
                          <a:rPr lang="en-US" altLang="zh-CN" i="1">
                            <a:latin typeface="Cambria Math" panose="02040503050406030204" pitchFamily="18" charset="0"/>
                          </a:rPr>
                          <m:t>𝑄</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𝑎</m:t>
                            </m:r>
                          </m:e>
                          <m:sub>
                            <m:r>
                              <a:rPr lang="en-US" altLang="zh-CN" i="1">
                                <a:solidFill>
                                  <a:srgbClr val="FF0000"/>
                                </a:solidFill>
                                <a:latin typeface="Cambria Math" panose="02040503050406030204" pitchFamily="18" charset="0"/>
                              </a:rPr>
                              <m:t>𝑡</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r>
                          <m:rPr>
                            <m:nor/>
                          </m:rPr>
                          <a:rPr lang="en-US" altLang="zh-CN" dirty="0">
                            <a:latin typeface="Cambria Math" panose="02040503050406030204" pitchFamily="18" charset="0"/>
                          </a:rPr>
                          <m:t> </m:t>
                        </m:r>
                      </m:e>
                    </m:func>
                  </m:oMath>
                </a14:m>
                <a:endParaRPr lang="en-US" altLang="zh-CN" dirty="0">
                  <a:latin typeface="Cambria Math" panose="02040503050406030204" pitchFamily="18" charset="0"/>
                </a:endParaRPr>
              </a:p>
              <a:p>
                <a:pPr marL="914400" lvl="1" indent="-457200">
                  <a:buFont typeface="+mj-lt"/>
                  <a:buAutoNum type="arabicPeriod"/>
                </a:pPr>
                <a:r>
                  <a:rPr lang="zh-CN" altLang="en-US" dirty="0">
                    <a:latin typeface="Cambria Math" panose="02040503050406030204" pitchFamily="18" charset="0"/>
                  </a:rPr>
                  <a:t>计算</a:t>
                </a:r>
                <a:r>
                  <a:rPr lang="en-US" altLang="zh-CN" dirty="0">
                    <a:latin typeface="Cambria Math" panose="02040503050406030204" pitchFamily="18" charset="0"/>
                  </a:rPr>
                  <a:t>TD target</a:t>
                </a:r>
                <a:r>
                  <a:rPr lang="zh-CN" altLang="en-US" dirty="0">
                    <a:latin typeface="Cambria Math" panose="02040503050406030204" pitchFamily="18" charset="0"/>
                  </a:rPr>
                  <a:t>和</a:t>
                </a:r>
                <a:r>
                  <a:rPr lang="en-US" altLang="zh-CN" dirty="0">
                    <a:latin typeface="Cambria Math" panose="02040503050406030204" pitchFamily="18" charset="0"/>
                  </a:rPr>
                  <a:t>TD error</a:t>
                </a:r>
                <a:r>
                  <a:rPr lang="zh-CN" altLang="en-US" dirty="0">
                    <a:latin typeface="Cambria Math" panose="02040503050406030204" pitchFamily="18" charset="0"/>
                  </a:rPr>
                  <a:t>：</a:t>
                </a:r>
                <a:r>
                  <a:rPr lang="en-US" altLang="zh-CN" dirty="0"/>
                  <a:t> </a:t>
                </a:r>
                <a14:m>
                  <m:oMath xmlns:m="http://schemas.openxmlformats.org/officeDocument/2006/math">
                    <m:acc>
                      <m:accPr>
                        <m:ctrlPr>
                          <a:rPr lang="en-US" altLang="zh-CN"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𝛾</m:t>
                    </m:r>
                    <m:acc>
                      <m:accPr>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1</m:t>
                            </m:r>
                          </m:sub>
                        </m:sSub>
                      </m:e>
                    </m:acc>
                  </m:oMath>
                </a14:m>
                <a:r>
                  <a:rPr lang="en-US" altLang="zh-CN" dirty="0">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𝑤</m:t>
                        </m:r>
                      </m:sub>
                    </m:sSub>
                    <m:r>
                      <a:rPr lang="en-US" altLang="zh-CN" i="1">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sSup>
                      <m:sSupPr>
                        <m:ctrlPr>
                          <a:rPr lang="en-US" altLang="zh-CN" i="1" dirty="0">
                            <a:latin typeface="Cambria Math" panose="02040503050406030204" pitchFamily="18" charset="0"/>
                          </a:rPr>
                        </m:ctrlPr>
                      </m:sSupPr>
                      <m:e>
                        <m:d>
                          <m:dPr>
                            <m:begChr m:val="["/>
                            <m:endChr m:val="]"/>
                            <m:ctrlPr>
                              <a:rPr lang="en-US" altLang="zh-CN" i="1" dirty="0">
                                <a:latin typeface="Cambria Math" panose="02040503050406030204" pitchFamily="18" charset="0"/>
                              </a:rPr>
                            </m:ctrlPr>
                          </m:dPr>
                          <m:e>
                            <m:acc>
                              <m:accPr>
                                <m:ctrlPr>
                                  <a:rPr lang="en-US" altLang="zh-CN" i="1">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𝑡</m:t>
                                    </m:r>
                                  </m:sub>
                                </m:sSub>
                              </m:e>
                            </m:acc>
                            <m:r>
                              <a:rPr lang="en-US" altLang="zh-CN" i="1">
                                <a:latin typeface="Cambria Math" panose="02040503050406030204" pitchFamily="18" charset="0"/>
                              </a:rPr>
                              <m:t>−</m:t>
                            </m:r>
                            <m:acc>
                              <m:accPr>
                                <m:ctrlPr>
                                  <a:rPr lang="en-US" altLang="zh-CN" i="1">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𝑞</m:t>
                                    </m:r>
                                  </m:e>
                                  <m:sub>
                                    <m:r>
                                      <a:rPr lang="en-US" altLang="zh-CN" b="0" i="1" smtClean="0">
                                        <a:latin typeface="Cambria Math" panose="02040503050406030204" pitchFamily="18" charset="0"/>
                                      </a:rPr>
                                      <m:t>𝑡</m:t>
                                    </m:r>
                                  </m:sub>
                                </m:sSub>
                              </m:e>
                            </m:acc>
                          </m:e>
                        </m:d>
                      </m:e>
                      <m:sup>
                        <m:r>
                          <a:rPr lang="en-US" altLang="zh-CN" i="1">
                            <a:latin typeface="Cambria Math" panose="02040503050406030204" pitchFamily="18" charset="0"/>
                          </a:rPr>
                          <m:t>2</m:t>
                        </m:r>
                      </m:sup>
                    </m:sSup>
                  </m:oMath>
                </a14:m>
                <a:endParaRPr lang="en-US" altLang="zh-CN" dirty="0">
                  <a:latin typeface="Cambria Math" panose="02040503050406030204" pitchFamily="18" charset="0"/>
                </a:endParaRPr>
              </a:p>
              <a:p>
                <a:pPr marL="914400" lvl="1" indent="-457200">
                  <a:buFont typeface="+mj-lt"/>
                  <a:buAutoNum type="arabicPeriod"/>
                </a:pPr>
                <a:r>
                  <a:rPr lang="zh-CN" altLang="en-US" dirty="0">
                    <a:latin typeface="Cambria Math" panose="02040503050406030204" pitchFamily="18" charset="0"/>
                  </a:rPr>
                  <a:t>反向传播并优化参数：</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m:rPr>
                        <m:sty m:val="p"/>
                      </m:rP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𝑤</m:t>
                        </m:r>
                      </m:sub>
                    </m:sSub>
                  </m:oMath>
                </a14:m>
                <a:endParaRPr lang="en-US" altLang="zh-CN" dirty="0">
                  <a:latin typeface="Cambria Math" panose="02040503050406030204" pitchFamily="18" charset="0"/>
                </a:endParaRPr>
              </a:p>
              <a:p>
                <a:pPr marL="457200" indent="-457200">
                  <a:buFont typeface="+mj-lt"/>
                  <a:buAutoNum type="arabicPeriod"/>
                </a:pPr>
                <a:r>
                  <a:rPr lang="zh-CN" altLang="en-US" dirty="0">
                    <a:latin typeface="Cambria Math" panose="02040503050406030204" pitchFamily="18" charset="0"/>
                  </a:rPr>
                  <a:t>重复</a:t>
                </a:r>
                <a:r>
                  <a:rPr lang="en-US" altLang="zh-CN" dirty="0">
                    <a:latin typeface="Cambria Math" panose="02040503050406030204" pitchFamily="18" charset="0"/>
                  </a:rPr>
                  <a:t>2</a:t>
                </a:r>
                <a:r>
                  <a:rPr lang="zh-CN" altLang="en-US" dirty="0">
                    <a:latin typeface="Cambria Math" panose="02040503050406030204" pitchFamily="18" charset="0"/>
                  </a:rPr>
                  <a:t>与</a:t>
                </a:r>
                <a:r>
                  <a:rPr lang="en-US" altLang="zh-CN" dirty="0">
                    <a:latin typeface="Cambria Math" panose="02040503050406030204" pitchFamily="18" charset="0"/>
                  </a:rPr>
                  <a:t>3</a:t>
                </a:r>
                <a:r>
                  <a:rPr lang="zh-CN" altLang="en-US" dirty="0">
                    <a:latin typeface="Cambria Math" panose="02040503050406030204" pitchFamily="18" charset="0"/>
                  </a:rPr>
                  <a:t>直到收敛</a:t>
                </a:r>
                <a:endParaRPr lang="en-US" altLang="zh-CN" dirty="0">
                  <a:latin typeface="Cambria Math" panose="02040503050406030204" pitchFamily="18" charset="0"/>
                </a:endParaRPr>
              </a:p>
            </p:txBody>
          </p:sp>
        </mc:Choice>
        <mc:Fallback>
          <p:sp>
            <p:nvSpPr>
              <p:cNvPr id="18" name="内容占位符 2"/>
              <p:cNvSpPr txBox="1">
                <a:spLocks noRot="1" noChangeAspect="1" noMove="1" noResize="1" noEditPoints="1" noAdjustHandles="1" noChangeArrowheads="1" noChangeShapeType="1" noTextEdit="1"/>
              </p:cNvSpPr>
              <p:nvPr/>
            </p:nvSpPr>
            <p:spPr>
              <a:xfrm>
                <a:off x="1013460" y="1690688"/>
                <a:ext cx="10515600" cy="5315230"/>
              </a:xfrm>
              <a:prstGeom prst="rect">
                <a:avLst/>
              </a:prstGeom>
              <a:blipFill rotWithShape="1">
                <a:blip r:embed="rId1"/>
                <a:stretch>
                  <a:fillRect t="-6" b="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8439754" y="1510315"/>
                <a:ext cx="3752246" cy="307777"/>
              </a:xfrm>
              <a:prstGeom prst="rect">
                <a:avLst/>
              </a:prstGeom>
              <a:noFill/>
            </p:spPr>
            <p:txBody>
              <a:bodyPr wrap="none" rtlCol="0">
                <a:spAutoFit/>
              </a:bodyPr>
              <a:lstStyle/>
              <a:p>
                <a:r>
                  <a:rPr lang="zh-CN" altLang="en-US" sz="1400" dirty="0">
                    <a:solidFill>
                      <a:srgbClr val="FF0000"/>
                    </a:solidFill>
                    <a:latin typeface="Arial" panose="020B0604020202020204" pitchFamily="34" charset="0"/>
                    <a:cs typeface="Arial" panose="020B0604020202020204" pitchFamily="34" charset="0"/>
                  </a:rPr>
                  <a:t>为了增加探索，这里往往会使用</a:t>
                </a:r>
                <a14:m>
                  <m:oMath xmlns:m="http://schemas.openxmlformats.org/officeDocument/2006/math">
                    <m:r>
                      <a:rPr lang="en-US" altLang="zh-CN" sz="1400" b="0" i="1" smtClean="0">
                        <a:solidFill>
                          <a:srgbClr val="FF0000"/>
                        </a:solidFill>
                        <a:latin typeface="Cambria Math" panose="02040503050406030204" pitchFamily="18" charset="0"/>
                        <a:cs typeface="Arial" panose="020B0604020202020204" pitchFamily="34" charset="0"/>
                      </a:rPr>
                      <m:t>𝜖</m:t>
                    </m:r>
                  </m:oMath>
                </a14:m>
                <a:r>
                  <a:rPr lang="en-US" altLang="zh-CN" sz="1400" dirty="0">
                    <a:solidFill>
                      <a:srgbClr val="FF0000"/>
                    </a:solidFill>
                    <a:latin typeface="Arial" panose="020B0604020202020204" pitchFamily="34" charset="0"/>
                    <a:cs typeface="Arial" panose="020B0604020202020204" pitchFamily="34" charset="0"/>
                  </a:rPr>
                  <a:t>-greedy</a:t>
                </a:r>
                <a:r>
                  <a:rPr lang="zh-CN" altLang="en-US" sz="1400" dirty="0">
                    <a:solidFill>
                      <a:srgbClr val="FF0000"/>
                    </a:solidFill>
                    <a:latin typeface="Arial" panose="020B0604020202020204" pitchFamily="34" charset="0"/>
                    <a:cs typeface="Arial" panose="020B0604020202020204" pitchFamily="34" charset="0"/>
                  </a:rPr>
                  <a:t>算法</a:t>
                </a:r>
                <a:endParaRPr lang="zh-CN" altLang="en-US" sz="1400" dirty="0">
                  <a:solidFill>
                    <a:srgbClr val="FF0000"/>
                  </a:solidFill>
                  <a:latin typeface="Arial" panose="020B0604020202020204" pitchFamily="34" charset="0"/>
                  <a:cs typeface="Arial" panose="020B0604020202020204" pitchFamily="34"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8439754" y="1510315"/>
                <a:ext cx="3752246" cy="307777"/>
              </a:xfrm>
              <a:prstGeom prst="rect">
                <a:avLst/>
              </a:prstGeom>
              <a:blipFill rotWithShape="1">
                <a:blip r:embed="rId2"/>
                <a:stretch>
                  <a:fillRect l="-16" t="-93" b="28"/>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8384933" y="2064674"/>
            <a:ext cx="3475597" cy="541698"/>
          </a:xfrm>
          <a:prstGeom prst="rect">
            <a:avLst/>
          </a:prstGeom>
        </p:spPr>
      </p:pic>
      <p:sp>
        <p:nvSpPr>
          <p:cNvPr id="9" name="文本框 8"/>
          <p:cNvSpPr txBox="1"/>
          <p:nvPr/>
        </p:nvSpPr>
        <p:spPr>
          <a:xfrm>
            <a:off x="8834636" y="3675507"/>
            <a:ext cx="1511952" cy="307777"/>
          </a:xfrm>
          <a:prstGeom prst="rect">
            <a:avLst/>
          </a:prstGeom>
          <a:noFill/>
        </p:spPr>
        <p:txBody>
          <a:bodyPr wrap="none" rtlCol="0">
            <a:spAutoFit/>
          </a:bodyPr>
          <a:lstStyle/>
          <a:p>
            <a:r>
              <a:rPr lang="en-US" altLang="zh-CN" sz="1400" dirty="0">
                <a:solidFill>
                  <a:srgbClr val="FF0000"/>
                </a:solidFill>
                <a:latin typeface="Arial" panose="020B0604020202020204" pitchFamily="34" charset="0"/>
                <a:cs typeface="Arial" panose="020B0604020202020204" pitchFamily="34" charset="0"/>
              </a:rPr>
              <a:t>DQN</a:t>
            </a:r>
            <a:r>
              <a:rPr lang="zh-CN" altLang="en-US" sz="1400" dirty="0">
                <a:solidFill>
                  <a:srgbClr val="FF0000"/>
                </a:solidFill>
                <a:latin typeface="Arial" panose="020B0604020202020204" pitchFamily="34" charset="0"/>
                <a:cs typeface="Arial" panose="020B0604020202020204" pitchFamily="34" charset="0"/>
              </a:rPr>
              <a:t>近似的是</a:t>
            </a:r>
            <a:r>
              <a:rPr lang="en-US" altLang="zh-CN" sz="1400" dirty="0">
                <a:solidFill>
                  <a:srgbClr val="FF0000"/>
                </a:solidFill>
                <a:latin typeface="Arial" panose="020B0604020202020204" pitchFamily="34" charset="0"/>
                <a:cs typeface="Arial" panose="020B0604020202020204" pitchFamily="34" charset="0"/>
              </a:rPr>
              <a:t>Q*</a:t>
            </a:r>
            <a:endParaRPr lang="zh-CN" altLang="en-US" sz="1400" dirty="0">
              <a:solidFill>
                <a:srgbClr val="FF0000"/>
              </a:solidFill>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p:cNvSpPr/>
          <p:nvPr/>
        </p:nvSpPr>
        <p:spPr>
          <a:xfrm rot="5400000">
            <a:off x="-940510" y="1703551"/>
            <a:ext cx="3429001" cy="21899"/>
          </a:xfrm>
          <a:custGeom>
            <a:avLst/>
            <a:gdLst/>
            <a:ahLst/>
            <a:cxnLst>
              <a:cxn ang="0">
                <a:pos x="wd2" y="hd2"/>
              </a:cxn>
              <a:cxn ang="5400000">
                <a:pos x="wd2" y="hd2"/>
              </a:cxn>
              <a:cxn ang="10800000">
                <a:pos x="wd2" y="hd2"/>
              </a:cxn>
              <a:cxn ang="16200000">
                <a:pos x="wd2" y="hd2"/>
              </a:cxn>
            </a:cxnLst>
            <a:rect l="0" t="0" r="r" b="b"/>
            <a:pathLst>
              <a:path w="21600" h="21600" extrusionOk="0">
                <a:moveTo>
                  <a:pt x="21026" y="0"/>
                </a:moveTo>
                <a:lnTo>
                  <a:pt x="0" y="0"/>
                </a:lnTo>
                <a:lnTo>
                  <a:pt x="0" y="21600"/>
                </a:lnTo>
                <a:lnTo>
                  <a:pt x="21600" y="21600"/>
                </a:lnTo>
                <a:lnTo>
                  <a:pt x="21600" y="0"/>
                </a:lnTo>
                <a:close/>
              </a:path>
            </a:pathLst>
          </a:custGeom>
          <a:solidFill>
            <a:srgbClr val="273755"/>
          </a:solidFill>
          <a:ln w="12700">
            <a:miter lim="400000"/>
          </a:ln>
        </p:spPr>
        <p:txBody>
          <a:bodyPr lIns="30479" rIns="30479" anchor="ctr"/>
          <a:lstStyle/>
          <a:p>
            <a:endParaRPr sz="1200"/>
          </a:p>
        </p:txBody>
      </p:sp>
      <p:sp>
        <p:nvSpPr>
          <p:cNvPr id="107" name="From Perception to Decision"/>
          <p:cNvSpPr/>
          <p:nvPr/>
        </p:nvSpPr>
        <p:spPr>
          <a:xfrm>
            <a:off x="3553766" y="636095"/>
            <a:ext cx="8258919" cy="167622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0" tIns="0" rIns="0" bIns="0" numCol="1" anchor="t">
            <a:spAutoFit/>
          </a:bodyPr>
          <a:lstStyle>
            <a:lvl1pPr algn="r">
              <a:lnSpc>
                <a:spcPts val="15000"/>
              </a:lnSpc>
              <a:defRPr sz="9600" spc="480">
                <a:solidFill>
                  <a:srgbClr val="273755">
                    <a:alpha val="7842"/>
                  </a:srgbClr>
                </a:solidFill>
                <a:latin typeface="Helvetica"/>
                <a:ea typeface="Helvetica"/>
                <a:cs typeface="Helvetica"/>
                <a:sym typeface="Helvetica"/>
              </a:defRPr>
            </a:lvl1pPr>
          </a:lstStyle>
          <a:p>
            <a:r>
              <a:rPr lang="en-US" altLang="zh-CN" sz="8000" dirty="0"/>
              <a:t>Agent Design</a:t>
            </a:r>
            <a:endParaRPr sz="8000" dirty="0"/>
          </a:p>
        </p:txBody>
      </p:sp>
      <p:sp>
        <p:nvSpPr>
          <p:cNvPr id="108" name="从感知AI到决策AI"/>
          <p:cNvSpPr/>
          <p:nvPr/>
        </p:nvSpPr>
        <p:spPr>
          <a:xfrm>
            <a:off x="3334871" y="1250061"/>
            <a:ext cx="8713694" cy="123860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0" tIns="0" rIns="0" bIns="0" numCol="1" anchor="t">
            <a:spAutoFit/>
          </a:bodyPr>
          <a:lstStyle>
            <a:lvl1pPr algn="r">
              <a:lnSpc>
                <a:spcPts val="11200"/>
              </a:lnSpc>
              <a:defRPr sz="8000" b="1" spc="800">
                <a:solidFill>
                  <a:srgbClr val="273755"/>
                </a:solidFill>
                <a:latin typeface="Helvetica"/>
                <a:ea typeface="Helvetica"/>
                <a:cs typeface="Helvetica"/>
                <a:sym typeface="Helvetica"/>
              </a:defRPr>
            </a:lvl1pPr>
          </a:lstStyle>
          <a:p>
            <a:r>
              <a:rPr lang="zh-CN" altLang="en-US" sz="5335" dirty="0"/>
              <a:t>环境熟悉与智能体设计</a:t>
            </a:r>
            <a:endParaRPr lang="en-US" altLang="zh-CN" sz="5335" dirty="0"/>
          </a:p>
        </p:txBody>
      </p:sp>
      <p:grpSp>
        <p:nvGrpSpPr>
          <p:cNvPr id="112" name="Group"/>
          <p:cNvGrpSpPr/>
          <p:nvPr/>
        </p:nvGrpSpPr>
        <p:grpSpPr>
          <a:xfrm>
            <a:off x="685800" y="4388127"/>
            <a:ext cx="4978400" cy="1532906"/>
            <a:chOff x="0" y="0"/>
            <a:chExt cx="7467600" cy="1953579"/>
          </a:xfrm>
        </p:grpSpPr>
        <p:sp>
          <p:nvSpPr>
            <p:cNvPr id="110" name="什么是决策AI…"/>
            <p:cNvSpPr/>
            <p:nvPr/>
          </p:nvSpPr>
          <p:spPr>
            <a:xfrm>
              <a:off x="0" y="741484"/>
              <a:ext cx="7467600" cy="8130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0" tIns="0" rIns="0" bIns="0" numCol="1" anchor="t">
              <a:spAutoFit/>
            </a:bodyPr>
            <a:lstStyle/>
            <a:p>
              <a:pPr>
                <a:lnSpc>
                  <a:spcPts val="2600"/>
                </a:lnSpc>
                <a:defRPr sz="2600" spc="195">
                  <a:solidFill>
                    <a:srgbClr val="273755"/>
                  </a:solidFill>
                  <a:latin typeface="Helvetica"/>
                  <a:ea typeface="Helvetica"/>
                  <a:cs typeface="Helvetica"/>
                  <a:sym typeface="Helvetica"/>
                </a:defRPr>
              </a:pPr>
              <a:r>
                <a:rPr lang="en-US" altLang="zh-CN" sz="1800" dirty="0"/>
                <a:t>Gym-super-</a:t>
              </a:r>
              <a:r>
                <a:rPr lang="en-US" altLang="zh-CN" sz="1800" dirty="0" err="1"/>
                <a:t>mario</a:t>
              </a:r>
              <a:r>
                <a:rPr lang="en-US" altLang="zh-CN" sz="1800" dirty="0"/>
                <a:t>-bros </a:t>
              </a:r>
              <a:r>
                <a:rPr lang="zh-CN" altLang="en-US" sz="1800" dirty="0"/>
                <a:t>环境 </a:t>
              </a:r>
              <a:r>
                <a:rPr lang="en-US" altLang="zh-CN" sz="1800" dirty="0"/>
                <a:t>warmup</a:t>
              </a:r>
              <a:endParaRPr lang="en-US" altLang="zh-CN" spc="195" dirty="0">
                <a:solidFill>
                  <a:srgbClr val="273755"/>
                </a:solidFill>
                <a:latin typeface="Helvetica"/>
                <a:cs typeface="Helvetica"/>
              </a:endParaRPr>
            </a:p>
            <a:p>
              <a:pPr>
                <a:lnSpc>
                  <a:spcPts val="2600"/>
                </a:lnSpc>
                <a:defRPr sz="2600" spc="195">
                  <a:solidFill>
                    <a:srgbClr val="273755"/>
                  </a:solidFill>
                  <a:latin typeface="Helvetica"/>
                  <a:ea typeface="Helvetica"/>
                  <a:cs typeface="Helvetica"/>
                  <a:sym typeface="Helvetica"/>
                </a:defRPr>
              </a:pPr>
              <a:r>
                <a:rPr lang="en-US" altLang="zh-CN" sz="1800" dirty="0"/>
                <a:t>Baseline</a:t>
              </a:r>
              <a:r>
                <a:rPr lang="zh-CN" altLang="en-US" sz="1800" dirty="0"/>
                <a:t>代码解读</a:t>
              </a:r>
              <a:endParaRPr lang="en-US" altLang="zh-CN" sz="1800" dirty="0"/>
            </a:p>
          </p:txBody>
        </p:sp>
        <p:sp>
          <p:nvSpPr>
            <p:cNvPr id="111" name="引言"/>
            <p:cNvSpPr/>
            <p:nvPr/>
          </p:nvSpPr>
          <p:spPr>
            <a:xfrm>
              <a:off x="0" y="0"/>
              <a:ext cx="7467600" cy="74962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0" tIns="0" rIns="0" bIns="0" numCol="1" anchor="t">
              <a:spAutoFit/>
            </a:bodyPr>
            <a:lstStyle>
              <a:lvl1pPr>
                <a:lnSpc>
                  <a:spcPts val="4500"/>
                </a:lnSpc>
                <a:defRPr sz="3000" b="1" spc="225">
                  <a:solidFill>
                    <a:srgbClr val="273755"/>
                  </a:solidFill>
                  <a:latin typeface="Helvetica"/>
                  <a:ea typeface="Helvetica"/>
                  <a:cs typeface="Helvetica"/>
                  <a:sym typeface="Helvetica"/>
                </a:defRPr>
              </a:lvl1pPr>
            </a:lstStyle>
            <a:p>
              <a:pPr>
                <a:defRPr>
                  <a:latin typeface="+mn-lt"/>
                  <a:ea typeface="+mn-ea"/>
                  <a:cs typeface="+mn-cs"/>
                  <a:sym typeface="Calibri" panose="020F0502020204030204"/>
                </a:defRPr>
              </a:pPr>
              <a:r>
                <a:rPr sz="2000"/>
                <a:t>引言</a:t>
              </a:r>
              <a:endParaRPr sz="2000"/>
            </a:p>
          </p:txBody>
        </p:sp>
        <p:sp>
          <p:nvSpPr>
            <p:cNvPr id="11" name="什么是决策AI…"/>
            <p:cNvSpPr/>
            <p:nvPr/>
          </p:nvSpPr>
          <p:spPr>
            <a:xfrm>
              <a:off x="0" y="1565425"/>
              <a:ext cx="7467600" cy="3881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0" tIns="0" rIns="0" bIns="0" numCol="1" anchor="t">
              <a:spAutoFit/>
            </a:bodyPr>
            <a:lstStyle/>
            <a:p>
              <a:pPr>
                <a:lnSpc>
                  <a:spcPts val="2600"/>
                </a:lnSpc>
                <a:defRPr sz="2600" spc="195">
                  <a:solidFill>
                    <a:srgbClr val="273755"/>
                  </a:solidFill>
                  <a:latin typeface="Helvetica"/>
                  <a:ea typeface="Helvetica"/>
                  <a:cs typeface="Helvetica"/>
                  <a:sym typeface="Helvetica"/>
                </a:defRPr>
              </a:pPr>
              <a:r>
                <a:rPr lang="zh-CN" altLang="en-US" sz="1800" dirty="0"/>
                <a:t>基本特征空间处理</a:t>
              </a:r>
              <a:endParaRPr lang="en-US" altLang="zh-CN" sz="1800" dirty="0"/>
            </a:p>
          </p:txBody>
        </p:sp>
      </p:grpSp>
      <p:pic>
        <p:nvPicPr>
          <p:cNvPr id="2050" name="Picture 2" descr="See the source image"/>
          <p:cNvPicPr>
            <a:picLocks noChangeAspect="1" noChangeArrowheads="1"/>
          </p:cNvPicPr>
          <p:nvPr/>
        </p:nvPicPr>
        <p:blipFill rotWithShape="1">
          <a:blip r:embed="rId1">
            <a:extLst>
              <a:ext uri="{28A0092B-C50C-407E-A947-70E740481C1C}">
                <a14:useLocalDpi xmlns:a14="http://schemas.microsoft.com/office/drawing/2010/main" val="0"/>
              </a:ext>
            </a:extLst>
          </a:blip>
          <a:srcRect l="1509" t="1597"/>
          <a:stretch>
            <a:fillRect/>
          </a:stretch>
        </p:blipFill>
        <p:spPr bwMode="auto">
          <a:xfrm>
            <a:off x="6527802" y="4263440"/>
            <a:ext cx="5280687" cy="1901928"/>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2"/>
          </p:nvPr>
        </p:nvSpPr>
        <p:spPr/>
        <p:txBody>
          <a:bodyPr/>
          <a:lstStyle/>
          <a:p>
            <a:fld id="{86CB4B4D-7CA3-9044-876B-883B54F8677D}" type="slidenum">
              <a:rPr lang="en-US" altLang="zh-CN" smtClean="0"/>
            </a:fld>
            <a:endParaRPr lang="zh-CN" altLang="en-US"/>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Cambria Math" panose="02040503050406030204" pitchFamily="18" charset="0"/>
              </a:rPr>
              <a:t>gym-super-</a:t>
            </a:r>
            <a:r>
              <a:rPr lang="en-US" altLang="zh-CN" dirty="0" err="1">
                <a:latin typeface="Cambria Math" panose="02040503050406030204" pitchFamily="18" charset="0"/>
              </a:rPr>
              <a:t>mario</a:t>
            </a:r>
            <a:r>
              <a:rPr lang="en-US" altLang="zh-CN" dirty="0">
                <a:latin typeface="Cambria Math" panose="02040503050406030204" pitchFamily="18" charset="0"/>
              </a:rPr>
              <a:t>-bros </a:t>
            </a:r>
            <a:r>
              <a:rPr lang="zh-CN" altLang="en-US" dirty="0">
                <a:latin typeface="Cambria Math" panose="02040503050406030204" pitchFamily="18" charset="0"/>
              </a:rPr>
              <a:t>环境安装</a:t>
            </a:r>
            <a:endParaRPr lang="zh-CN" altLang="en-US" dirty="0"/>
          </a:p>
        </p:txBody>
      </p:sp>
      <p:sp>
        <p:nvSpPr>
          <p:cNvPr id="18" name="内容占位符 2"/>
          <p:cNvSpPr txBox="1"/>
          <p:nvPr/>
        </p:nvSpPr>
        <p:spPr>
          <a:xfrm>
            <a:off x="1013460" y="1690688"/>
            <a:ext cx="10515600" cy="4802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latin typeface="Cambria Math" panose="02040503050406030204" pitchFamily="18" charset="0"/>
            </a:endParaRPr>
          </a:p>
        </p:txBody>
      </p:sp>
      <p:sp>
        <p:nvSpPr>
          <p:cNvPr id="8" name="内容占位符 2"/>
          <p:cNvSpPr txBox="1"/>
          <p:nvPr/>
        </p:nvSpPr>
        <p:spPr>
          <a:xfrm>
            <a:off x="1165860" y="1843088"/>
            <a:ext cx="10515600" cy="4802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latin typeface="Cambria Math" panose="02040503050406030204" pitchFamily="18" charset="0"/>
            </a:endParaRPr>
          </a:p>
        </p:txBody>
      </p:sp>
      <p:sp>
        <p:nvSpPr>
          <p:cNvPr id="3" name="灯片编号占位符 2"/>
          <p:cNvSpPr>
            <a:spLocks noGrp="1"/>
          </p:cNvSpPr>
          <p:nvPr>
            <p:ph type="sldNum" sz="quarter" idx="12"/>
          </p:nvPr>
        </p:nvSpPr>
        <p:spPr/>
        <p:txBody>
          <a:bodyPr/>
          <a:lstStyle/>
          <a:p>
            <a:fld id="{ED496105-7AFB-4EB5-8B19-C7F6D1DDBE80}" type="slidenum">
              <a:rPr lang="zh-CN" altLang="en-US" smtClean="0"/>
            </a:fld>
            <a:endParaRPr lang="zh-CN" altLang="en-US"/>
          </a:p>
        </p:txBody>
      </p:sp>
      <p:sp>
        <p:nvSpPr>
          <p:cNvPr id="9" name="内容占位符 2"/>
          <p:cNvSpPr txBox="1"/>
          <p:nvPr/>
        </p:nvSpPr>
        <p:spPr>
          <a:xfrm>
            <a:off x="1318260" y="1995488"/>
            <a:ext cx="10515600" cy="4802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latin typeface="Cambria Math" panose="02040503050406030204" pitchFamily="18" charset="0"/>
            </a:endParaRPr>
          </a:p>
        </p:txBody>
      </p:sp>
      <p:pic>
        <p:nvPicPr>
          <p:cNvPr id="5" name="mario环境安装">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067373" y="1538288"/>
            <a:ext cx="8407774" cy="46895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Cambria Math" panose="02040503050406030204" pitchFamily="18" charset="0"/>
              </a:rPr>
              <a:t>现场启动</a:t>
            </a:r>
            <a:r>
              <a:rPr lang="en-US" altLang="zh-CN" dirty="0" err="1">
                <a:latin typeface="Cambria Math" panose="02040503050406030204" pitchFamily="18" charset="0"/>
              </a:rPr>
              <a:t>mario</a:t>
            </a:r>
            <a:r>
              <a:rPr lang="zh-CN" altLang="en-US" dirty="0">
                <a:latin typeface="Cambria Math" panose="02040503050406030204" pitchFamily="18" charset="0"/>
              </a:rPr>
              <a:t>环境演示</a:t>
            </a:r>
            <a:endParaRPr lang="zh-CN" altLang="en-US" dirty="0"/>
          </a:p>
        </p:txBody>
      </p:sp>
      <p:sp>
        <p:nvSpPr>
          <p:cNvPr id="18" name="内容占位符 2"/>
          <p:cNvSpPr txBox="1"/>
          <p:nvPr/>
        </p:nvSpPr>
        <p:spPr>
          <a:xfrm>
            <a:off x="1013460" y="1690688"/>
            <a:ext cx="10515600" cy="4802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latin typeface="Cambria Math" panose="02040503050406030204" pitchFamily="18" charset="0"/>
            </a:endParaRPr>
          </a:p>
        </p:txBody>
      </p:sp>
      <p:sp>
        <p:nvSpPr>
          <p:cNvPr id="8" name="内容占位符 2"/>
          <p:cNvSpPr txBox="1"/>
          <p:nvPr/>
        </p:nvSpPr>
        <p:spPr>
          <a:xfrm>
            <a:off x="1165860" y="1843088"/>
            <a:ext cx="10515600" cy="4802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Cambria Math" panose="02040503050406030204" pitchFamily="18" charset="0"/>
              </a:rPr>
              <a:t>运行随机智能体挑战</a:t>
            </a:r>
            <a:r>
              <a:rPr lang="en-US" altLang="zh-CN" dirty="0">
                <a:latin typeface="Cambria Math" panose="02040503050406030204" pitchFamily="18" charset="0"/>
              </a:rPr>
              <a:t>1-1</a:t>
            </a:r>
            <a:endParaRPr lang="en-US" altLang="zh-CN" dirty="0">
              <a:latin typeface="Cambria Math" panose="02040503050406030204" pitchFamily="18" charset="0"/>
            </a:endParaRPr>
          </a:p>
          <a:p>
            <a:r>
              <a:rPr lang="zh-CN" altLang="en-US" dirty="0">
                <a:latin typeface="Cambria Math" panose="02040503050406030204" pitchFamily="18" charset="0"/>
              </a:rPr>
              <a:t>键鼠控制挑战</a:t>
            </a:r>
            <a:r>
              <a:rPr lang="en-US" altLang="zh-CN" dirty="0">
                <a:latin typeface="Cambria Math" panose="02040503050406030204" pitchFamily="18" charset="0"/>
              </a:rPr>
              <a:t>1-1</a:t>
            </a:r>
            <a:endParaRPr lang="en-US" altLang="zh-CN" dirty="0">
              <a:latin typeface="Cambria Math" panose="02040503050406030204" pitchFamily="18" charset="0"/>
            </a:endParaRPr>
          </a:p>
          <a:p>
            <a:r>
              <a:rPr lang="zh-CN" altLang="en-US" dirty="0">
                <a:latin typeface="Cambria Math" panose="02040503050406030204" pitchFamily="18" charset="0"/>
              </a:rPr>
              <a:t>演示保存智能体的游戏录像 </a:t>
            </a:r>
            <a:endParaRPr lang="en-US" altLang="zh-CN" dirty="0">
              <a:latin typeface="Cambria Math" panose="02040503050406030204" pitchFamily="18" charset="0"/>
            </a:endParaRPr>
          </a:p>
          <a:p>
            <a:r>
              <a:rPr lang="zh-CN" altLang="en-US" dirty="0">
                <a:latin typeface="Cambria Math" panose="02040503050406030204" pitchFamily="18" charset="0"/>
              </a:rPr>
              <a:t>在随机智能体代码中进行特征空间输出</a:t>
            </a:r>
            <a:endParaRPr lang="en-US" altLang="zh-CN" dirty="0">
              <a:latin typeface="Cambria Math" panose="02040503050406030204" pitchFamily="18" charset="0"/>
            </a:endParaRPr>
          </a:p>
        </p:txBody>
      </p:sp>
      <p:sp>
        <p:nvSpPr>
          <p:cNvPr id="3" name="灯片编号占位符 2"/>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01" name="Shape"/>
          <p:cNvSpPr/>
          <p:nvPr/>
        </p:nvSpPr>
        <p:spPr>
          <a:xfrm flipV="1">
            <a:off x="2318994" y="709265"/>
            <a:ext cx="9873006" cy="30479"/>
          </a:xfrm>
          <a:custGeom>
            <a:avLst/>
            <a:gdLst/>
            <a:ahLst/>
            <a:cxnLst>
              <a:cxn ang="0">
                <a:pos x="wd2" y="hd2"/>
              </a:cxn>
              <a:cxn ang="5400000">
                <a:pos x="wd2" y="hd2"/>
              </a:cxn>
              <a:cxn ang="10800000">
                <a:pos x="wd2" y="hd2"/>
              </a:cxn>
              <a:cxn ang="16200000">
                <a:pos x="wd2" y="hd2"/>
              </a:cxn>
            </a:cxnLst>
            <a:rect l="0" t="0" r="r" b="b"/>
            <a:pathLst>
              <a:path w="21600" h="21600" extrusionOk="0">
                <a:moveTo>
                  <a:pt x="21342" y="0"/>
                </a:moveTo>
                <a:lnTo>
                  <a:pt x="0" y="0"/>
                </a:lnTo>
                <a:lnTo>
                  <a:pt x="0" y="21600"/>
                </a:lnTo>
                <a:lnTo>
                  <a:pt x="21600" y="21600"/>
                </a:lnTo>
                <a:lnTo>
                  <a:pt x="21600" y="0"/>
                </a:lnTo>
                <a:close/>
              </a:path>
            </a:pathLst>
          </a:custGeom>
          <a:solidFill>
            <a:srgbClr val="F9FCFF"/>
          </a:solidFill>
          <a:ln w="12700">
            <a:miter lim="400000"/>
          </a:ln>
        </p:spPr>
        <p:txBody>
          <a:bodyPr lIns="30479" rIns="30479" anchor="ctr"/>
          <a:lstStyle/>
          <a:p>
            <a:endParaRPr sz="1200"/>
          </a:p>
        </p:txBody>
      </p:sp>
      <p:grpSp>
        <p:nvGrpSpPr>
          <p:cNvPr id="104" name="Group"/>
          <p:cNvGrpSpPr/>
          <p:nvPr/>
        </p:nvGrpSpPr>
        <p:grpSpPr>
          <a:xfrm>
            <a:off x="685800" y="432104"/>
            <a:ext cx="7118899" cy="5643048"/>
            <a:chOff x="0" y="0"/>
            <a:chExt cx="10678346" cy="8464570"/>
          </a:xfrm>
        </p:grpSpPr>
        <p:sp>
          <p:nvSpPr>
            <p:cNvPr id="102" name="课程大纲"/>
            <p:cNvSpPr/>
            <p:nvPr/>
          </p:nvSpPr>
          <p:spPr>
            <a:xfrm>
              <a:off x="0" y="0"/>
              <a:ext cx="10678346" cy="185791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0" tIns="0" rIns="0" bIns="0" numCol="1" anchor="t">
              <a:spAutoFit/>
            </a:bodyPr>
            <a:lstStyle>
              <a:lvl1pPr>
                <a:lnSpc>
                  <a:spcPts val="11200"/>
                </a:lnSpc>
                <a:defRPr sz="8000" b="1" spc="800">
                  <a:solidFill>
                    <a:srgbClr val="F9FCFF"/>
                  </a:solidFill>
                  <a:latin typeface="Helvetica"/>
                  <a:ea typeface="Helvetica"/>
                  <a:cs typeface="Helvetica"/>
                  <a:sym typeface="Helvetica"/>
                </a:defRPr>
              </a:lvl1pPr>
            </a:lstStyle>
            <a:p>
              <a:r>
                <a:rPr lang="zh-CN" altLang="en-US" sz="5335" dirty="0"/>
                <a:t>目录</a:t>
              </a:r>
              <a:endParaRPr sz="5335" dirty="0"/>
            </a:p>
          </p:txBody>
        </p:sp>
        <p:sp>
          <p:nvSpPr>
            <p:cNvPr id="103" name="引言：从感知AI到决策AI…"/>
            <p:cNvSpPr/>
            <p:nvPr/>
          </p:nvSpPr>
          <p:spPr>
            <a:xfrm>
              <a:off x="0" y="6401409"/>
              <a:ext cx="10678346" cy="206316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0" tIns="0" rIns="0" bIns="0" numCol="1" anchor="t">
              <a:spAutoFit/>
            </a:bodyPr>
            <a:lstStyle/>
            <a:p>
              <a:pPr>
                <a:lnSpc>
                  <a:spcPts val="3735"/>
                </a:lnSpc>
                <a:defRPr sz="3500" spc="350">
                  <a:solidFill>
                    <a:srgbClr val="F9FCFF"/>
                  </a:solidFill>
                  <a:latin typeface="Helvetica"/>
                  <a:ea typeface="Helvetica"/>
                  <a:cs typeface="Helvetica"/>
                  <a:sym typeface="Helvetica"/>
                </a:defRPr>
              </a:pPr>
              <a:endParaRPr sz="2335" dirty="0"/>
            </a:p>
            <a:p>
              <a:pPr marL="385445" lvl="1" indent="-192405">
                <a:lnSpc>
                  <a:spcPts val="3735"/>
                </a:lnSpc>
                <a:buSzPct val="100000"/>
                <a:buFont typeface="Arial" panose="020B0604020202020204"/>
                <a:buChar char="•"/>
                <a:defRPr sz="3500" spc="350">
                  <a:solidFill>
                    <a:srgbClr val="F9FCFF"/>
                  </a:solidFill>
                  <a:latin typeface="Helvetica"/>
                  <a:ea typeface="Helvetica"/>
                  <a:cs typeface="Helvetica"/>
                  <a:sym typeface="Helvetica"/>
                </a:defRPr>
              </a:pPr>
              <a:r>
                <a:rPr lang="zh-CN" altLang="en-US" sz="2335" dirty="0"/>
                <a:t>强化学习基本概念</a:t>
              </a:r>
              <a:endParaRPr lang="en-US" altLang="zh-CN" sz="2335" dirty="0"/>
            </a:p>
            <a:p>
              <a:pPr marL="385445" lvl="1" indent="-192405">
                <a:lnSpc>
                  <a:spcPts val="3735"/>
                </a:lnSpc>
                <a:buSzPct val="100000"/>
                <a:buFont typeface="Arial" panose="020B0604020202020204"/>
                <a:buChar char="•"/>
                <a:defRPr sz="3500" spc="350">
                  <a:solidFill>
                    <a:srgbClr val="F9FCFF"/>
                  </a:solidFill>
                  <a:latin typeface="Helvetica"/>
                  <a:ea typeface="Helvetica"/>
                  <a:cs typeface="Helvetica"/>
                  <a:sym typeface="Helvetica"/>
                </a:defRPr>
              </a:pPr>
              <a:r>
                <a:rPr lang="zh-CN" altLang="en-US" sz="2335" dirty="0"/>
                <a:t>环境熟悉与智能体设计</a:t>
              </a:r>
              <a:endParaRPr lang="zh-CN" altLang="en-US" sz="2335" dirty="0"/>
            </a:p>
          </p:txBody>
        </p:sp>
      </p:grpSp>
      <p:sp>
        <p:nvSpPr>
          <p:cNvPr id="2" name="灯片编号占位符 1"/>
          <p:cNvSpPr>
            <a:spLocks noGrp="1"/>
          </p:cNvSpPr>
          <p:nvPr>
            <p:ph type="sldNum" sz="quarter" idx="2"/>
          </p:nvPr>
        </p:nvSpPr>
        <p:spPr/>
        <p:txBody>
          <a:bodyPr/>
          <a:lstStyle/>
          <a:p>
            <a:fld id="{86CB4B4D-7CA3-9044-876B-883B54F8677D}" type="slidenum">
              <a:rPr lang="en-US" altLang="zh-CN" smtClean="0"/>
            </a:fld>
            <a:endParaRPr lang="zh-CN" alt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Cambria Math" panose="02040503050406030204" pitchFamily="18" charset="0"/>
              </a:rPr>
              <a:t>特征空间处理</a:t>
            </a:r>
            <a:r>
              <a:rPr lang="en-US" altLang="zh-CN" dirty="0">
                <a:latin typeface="Cambria Math" panose="02040503050406030204" pitchFamily="18" charset="0"/>
              </a:rPr>
              <a:t>——</a:t>
            </a:r>
            <a:r>
              <a:rPr lang="zh-CN" altLang="en-US" dirty="0">
                <a:latin typeface="Cambria Math" panose="02040503050406030204" pitchFamily="18" charset="0"/>
              </a:rPr>
              <a:t>环境</a:t>
            </a:r>
            <a:r>
              <a:rPr lang="en-US" altLang="zh-CN" dirty="0">
                <a:latin typeface="Cambria Math" panose="02040503050406030204" pitchFamily="18" charset="0"/>
              </a:rPr>
              <a:t>wrapper</a:t>
            </a:r>
            <a:endParaRPr lang="zh-CN" altLang="en-US" dirty="0"/>
          </a:p>
        </p:txBody>
      </p:sp>
      <p:sp>
        <p:nvSpPr>
          <p:cNvPr id="18" name="内容占位符 2"/>
          <p:cNvSpPr txBox="1"/>
          <p:nvPr/>
        </p:nvSpPr>
        <p:spPr>
          <a:xfrm>
            <a:off x="1013460" y="1690688"/>
            <a:ext cx="10515600" cy="4802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Cambria Math" panose="02040503050406030204" pitchFamily="18" charset="0"/>
              </a:rPr>
              <a:t>特征处理的重要性</a:t>
            </a:r>
            <a:endParaRPr lang="en-US" altLang="zh-CN" dirty="0">
              <a:latin typeface="Cambria Math" panose="02040503050406030204" pitchFamily="18" charset="0"/>
            </a:endParaRPr>
          </a:p>
          <a:p>
            <a:pPr lvl="1"/>
            <a:r>
              <a:rPr lang="zh-CN" altLang="en-US" dirty="0">
                <a:latin typeface="Cambria Math" panose="02040503050406030204" pitchFamily="18" charset="0"/>
              </a:rPr>
              <a:t>减少状态空间复杂度</a:t>
            </a:r>
            <a:endParaRPr lang="en-US" altLang="zh-CN" dirty="0">
              <a:latin typeface="Cambria Math" panose="02040503050406030204" pitchFamily="18" charset="0"/>
            </a:endParaRPr>
          </a:p>
          <a:p>
            <a:pPr lvl="1"/>
            <a:r>
              <a:rPr lang="zh-CN" altLang="en-US" dirty="0">
                <a:latin typeface="Cambria Math" panose="02040503050406030204" pitchFamily="18" charset="0"/>
              </a:rPr>
              <a:t>提升训练效率，加速收敛</a:t>
            </a:r>
            <a:endParaRPr lang="en-US" altLang="zh-CN" dirty="0">
              <a:latin typeface="Cambria Math" panose="02040503050406030204" pitchFamily="18" charset="0"/>
            </a:endParaRPr>
          </a:p>
          <a:p>
            <a:pPr lvl="1"/>
            <a:r>
              <a:rPr lang="zh-CN" altLang="en-US" dirty="0">
                <a:latin typeface="Cambria Math" panose="02040503050406030204" pitchFamily="18" charset="0"/>
              </a:rPr>
              <a:t>改善模型泛化能力，降低过拟合风险</a:t>
            </a:r>
            <a:endParaRPr lang="en-US" altLang="zh-CN" dirty="0">
              <a:latin typeface="Cambria Math" panose="02040503050406030204" pitchFamily="18" charset="0"/>
            </a:endParaRPr>
          </a:p>
          <a:p>
            <a:r>
              <a:rPr lang="en-US" altLang="zh-CN" dirty="0">
                <a:latin typeface="Cambria Math" panose="02040503050406030204" pitchFamily="18" charset="0"/>
              </a:rPr>
              <a:t>wrapper</a:t>
            </a:r>
            <a:r>
              <a:rPr lang="zh-CN" altLang="en-US" dirty="0">
                <a:latin typeface="Cambria Math" panose="02040503050406030204" pitchFamily="18" charset="0"/>
              </a:rPr>
              <a:t>（装饰器）的意义和作用</a:t>
            </a:r>
            <a:endParaRPr lang="en-US" altLang="zh-CN" dirty="0">
              <a:latin typeface="Cambria Math" panose="02040503050406030204" pitchFamily="18" charset="0"/>
            </a:endParaRPr>
          </a:p>
          <a:p>
            <a:pPr lvl="1"/>
            <a:r>
              <a:rPr lang="zh-CN" altLang="en-US" dirty="0"/>
              <a:t>对原始环境的行为、观测、奖励做处理，在不改变环境本身代码的情况下，增加或修改环境的功能</a:t>
            </a:r>
            <a:endParaRPr lang="en-US" altLang="zh-CN" dirty="0"/>
          </a:p>
          <a:p>
            <a:pPr lvl="1"/>
            <a:r>
              <a:rPr lang="zh-CN" altLang="en-US" dirty="0"/>
              <a:t>通过使用</a:t>
            </a:r>
            <a:r>
              <a:rPr lang="en-US" altLang="zh-CN" dirty="0"/>
              <a:t>Wrapper</a:t>
            </a:r>
            <a:r>
              <a:rPr lang="zh-CN" altLang="en-US" dirty="0"/>
              <a:t>，可以将对环境的不同修改功能模块化，方便地组合和复用，并保持代码清晰简洁</a:t>
            </a:r>
            <a:endParaRPr lang="en-US" altLang="zh-CN" dirty="0">
              <a:latin typeface="Cambria Math" panose="02040503050406030204" pitchFamily="18" charset="0"/>
            </a:endParaRPr>
          </a:p>
        </p:txBody>
      </p:sp>
      <p:sp>
        <p:nvSpPr>
          <p:cNvPr id="3" name="灯片编号占位符 2"/>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Cambria Math" panose="02040503050406030204" pitchFamily="18" charset="0"/>
              </a:rPr>
              <a:t>Observation space</a:t>
            </a:r>
            <a:endParaRPr lang="zh-CN" altLang="en-US" dirty="0"/>
          </a:p>
        </p:txBody>
      </p:sp>
      <p:sp>
        <p:nvSpPr>
          <p:cNvPr id="18" name="内容占位符 2"/>
          <p:cNvSpPr txBox="1"/>
          <p:nvPr/>
        </p:nvSpPr>
        <p:spPr>
          <a:xfrm>
            <a:off x="1013460" y="1690688"/>
            <a:ext cx="10515600" cy="4802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Cambria Math" panose="02040503050406030204" pitchFamily="18" charset="0"/>
              </a:rPr>
              <a:t>给出以下基础</a:t>
            </a:r>
            <a:r>
              <a:rPr lang="en-US" altLang="zh-CN" dirty="0">
                <a:latin typeface="Cambria Math" panose="02040503050406030204" pitchFamily="18" charset="0"/>
              </a:rPr>
              <a:t>wrapper</a:t>
            </a:r>
            <a:r>
              <a:rPr lang="zh-CN" altLang="en-US" dirty="0">
                <a:latin typeface="Cambria Math" panose="02040503050406030204" pitchFamily="18" charset="0"/>
              </a:rPr>
              <a:t>：</a:t>
            </a:r>
            <a:endParaRPr lang="en-US" altLang="zh-CN" dirty="0">
              <a:latin typeface="Cambria Math" panose="02040503050406030204" pitchFamily="18" charset="0"/>
            </a:endParaRPr>
          </a:p>
          <a:p>
            <a:pPr marL="514350" indent="-514350">
              <a:buAutoNum type="arabicPeriod"/>
            </a:pPr>
            <a:r>
              <a:rPr lang="zh-CN" altLang="en-US" dirty="0">
                <a:latin typeface="Cambria Math" panose="02040503050406030204" pitchFamily="18" charset="0"/>
              </a:rPr>
              <a:t>去除无关细节（天空和白云）；</a:t>
            </a:r>
            <a:endParaRPr lang="en-US" altLang="zh-CN" dirty="0">
              <a:latin typeface="Cambria Math" panose="02040503050406030204" pitchFamily="18" charset="0"/>
            </a:endParaRPr>
          </a:p>
          <a:p>
            <a:pPr marL="514350" indent="-514350">
              <a:buAutoNum type="arabicPeriod"/>
            </a:pPr>
            <a:r>
              <a:rPr lang="zh-CN" altLang="en-US" dirty="0">
                <a:latin typeface="Cambria Math" panose="02040503050406030204" pitchFamily="18" charset="0"/>
              </a:rPr>
              <a:t>叠帧；</a:t>
            </a:r>
            <a:endParaRPr lang="en-US" altLang="zh-CN" dirty="0">
              <a:latin typeface="Cambria Math" panose="02040503050406030204" pitchFamily="18" charset="0"/>
            </a:endParaRPr>
          </a:p>
          <a:p>
            <a:pPr marL="514350" indent="-514350">
              <a:buAutoNum type="arabicPeriod"/>
            </a:pPr>
            <a:r>
              <a:rPr lang="zh-CN" altLang="en-US" dirty="0">
                <a:latin typeface="Cambria Math" panose="02040503050406030204" pitchFamily="18" charset="0"/>
              </a:rPr>
              <a:t>图像降采样；</a:t>
            </a:r>
            <a:endParaRPr lang="en-US" altLang="zh-CN" dirty="0">
              <a:latin typeface="Cambria Math" panose="02040503050406030204" pitchFamily="18" charset="0"/>
            </a:endParaRPr>
          </a:p>
          <a:p>
            <a:pPr marL="514350" indent="-514350">
              <a:buAutoNum type="arabicPeriod"/>
            </a:pPr>
            <a:r>
              <a:rPr lang="zh-CN" altLang="en-US" dirty="0">
                <a:latin typeface="Cambria Math" panose="02040503050406030204" pitchFamily="18" charset="0"/>
              </a:rPr>
              <a:t>附加上一帧的动作；</a:t>
            </a:r>
            <a:endParaRPr lang="en-US" altLang="zh-CN" dirty="0">
              <a:latin typeface="Cambria Math" panose="02040503050406030204" pitchFamily="18" charset="0"/>
            </a:endParaRPr>
          </a:p>
          <a:p>
            <a:pPr marL="514350" indent="-514350">
              <a:buAutoNum type="arabicPeriod"/>
            </a:pPr>
            <a:endParaRPr lang="en-US" altLang="zh-CN" dirty="0">
              <a:latin typeface="Cambria Math" panose="02040503050406030204" pitchFamily="18" charset="0"/>
            </a:endParaRPr>
          </a:p>
        </p:txBody>
      </p:sp>
      <p:sp>
        <p:nvSpPr>
          <p:cNvPr id="3" name="灯片编号占位符 2"/>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Cambria Math" panose="02040503050406030204" pitchFamily="18" charset="0"/>
              </a:rPr>
              <a:t>Action space</a:t>
            </a:r>
            <a:endParaRPr lang="zh-CN" altLang="en-US" dirty="0"/>
          </a:p>
        </p:txBody>
      </p:sp>
      <p:sp>
        <p:nvSpPr>
          <p:cNvPr id="18" name="内容占位符 2"/>
          <p:cNvSpPr txBox="1"/>
          <p:nvPr/>
        </p:nvSpPr>
        <p:spPr>
          <a:xfrm>
            <a:off x="1013460" y="1690688"/>
            <a:ext cx="10515600" cy="4802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Cambria Math" panose="02040503050406030204" pitchFamily="18" charset="0"/>
              </a:rPr>
              <a:t>给出以下基础</a:t>
            </a:r>
            <a:r>
              <a:rPr lang="en-US" altLang="zh-CN" dirty="0">
                <a:latin typeface="Cambria Math" panose="02040503050406030204" pitchFamily="18" charset="0"/>
              </a:rPr>
              <a:t>wrapper</a:t>
            </a:r>
            <a:r>
              <a:rPr lang="zh-CN" altLang="en-US" dirty="0">
                <a:latin typeface="Cambria Math" panose="02040503050406030204" pitchFamily="18" charset="0"/>
              </a:rPr>
              <a:t>：</a:t>
            </a:r>
            <a:endParaRPr lang="en-US" altLang="zh-CN" dirty="0">
              <a:latin typeface="Cambria Math" panose="02040503050406030204" pitchFamily="18" charset="0"/>
            </a:endParaRPr>
          </a:p>
          <a:p>
            <a:pPr marL="514350" indent="-514350">
              <a:buAutoNum type="arabicPeriod"/>
            </a:pPr>
            <a:r>
              <a:rPr lang="zh-CN" altLang="en-US" dirty="0">
                <a:latin typeface="Cambria Math" panose="02040503050406030204" pitchFamily="18" charset="0"/>
              </a:rPr>
              <a:t>动作简化（只有“↑”和“→↑”两个动作）；</a:t>
            </a:r>
            <a:endParaRPr lang="en-US" altLang="zh-CN" dirty="0">
              <a:latin typeface="Cambria Math" panose="02040503050406030204" pitchFamily="18" charset="0"/>
            </a:endParaRPr>
          </a:p>
          <a:p>
            <a:pPr marL="514350" indent="-514350">
              <a:buAutoNum type="arabicPeriod"/>
            </a:pPr>
            <a:r>
              <a:rPr lang="zh-CN" altLang="en-US" dirty="0">
                <a:latin typeface="Cambria Math" panose="02040503050406030204" pitchFamily="18" charset="0"/>
              </a:rPr>
              <a:t>动作复杂化（环境给出的最复杂的动作）；</a:t>
            </a:r>
            <a:endParaRPr lang="en-US" altLang="zh-CN" dirty="0">
              <a:latin typeface="Cambria Math" panose="02040503050406030204" pitchFamily="18" charset="0"/>
            </a:endParaRPr>
          </a:p>
          <a:p>
            <a:pPr marL="514350" indent="-514350">
              <a:buAutoNum type="arabicPeriod"/>
            </a:pPr>
            <a:r>
              <a:rPr lang="en-US" altLang="zh-CN" dirty="0">
                <a:latin typeface="Cambria Math" panose="02040503050406030204" pitchFamily="18" charset="0"/>
              </a:rPr>
              <a:t>Sticky action</a:t>
            </a:r>
            <a:r>
              <a:rPr lang="zh-CN" altLang="en-US" dirty="0">
                <a:latin typeface="Cambria Math" panose="02040503050406030204" pitchFamily="18" charset="0"/>
              </a:rPr>
              <a:t>（一定概率重复上一帧的动作）；</a:t>
            </a:r>
            <a:endParaRPr lang="en-US" altLang="zh-CN" dirty="0">
              <a:latin typeface="Cambria Math" panose="02040503050406030204" pitchFamily="18" charset="0"/>
            </a:endParaRPr>
          </a:p>
        </p:txBody>
      </p:sp>
      <p:sp>
        <p:nvSpPr>
          <p:cNvPr id="3" name="灯片编号占位符 2"/>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Cambria Math" panose="02040503050406030204" pitchFamily="18" charset="0"/>
              </a:rPr>
              <a:t>Reward space</a:t>
            </a:r>
            <a:endParaRPr lang="zh-CN" altLang="en-US" dirty="0"/>
          </a:p>
        </p:txBody>
      </p:sp>
      <p:sp>
        <p:nvSpPr>
          <p:cNvPr id="18" name="内容占位符 2"/>
          <p:cNvSpPr txBox="1"/>
          <p:nvPr/>
        </p:nvSpPr>
        <p:spPr>
          <a:xfrm>
            <a:off x="1013460" y="1690688"/>
            <a:ext cx="10515600" cy="4802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Cambria Math" panose="02040503050406030204" pitchFamily="18" charset="0"/>
              </a:rPr>
              <a:t>给出以下基础</a:t>
            </a:r>
            <a:r>
              <a:rPr lang="en-US" altLang="zh-CN" dirty="0">
                <a:latin typeface="Cambria Math" panose="02040503050406030204" pitchFamily="18" charset="0"/>
              </a:rPr>
              <a:t>wrapper</a:t>
            </a:r>
            <a:r>
              <a:rPr lang="zh-CN" altLang="en-US" dirty="0">
                <a:latin typeface="Cambria Math" panose="02040503050406030204" pitchFamily="18" charset="0"/>
              </a:rPr>
              <a:t>：</a:t>
            </a:r>
            <a:endParaRPr lang="en-US" altLang="zh-CN" dirty="0">
              <a:latin typeface="Cambria Math" panose="02040503050406030204" pitchFamily="18" charset="0"/>
            </a:endParaRPr>
          </a:p>
          <a:p>
            <a:pPr marL="514350" indent="-514350">
              <a:buAutoNum type="arabicPeriod"/>
            </a:pPr>
            <a:r>
              <a:rPr lang="zh-CN" altLang="en-US" dirty="0">
                <a:latin typeface="Cambria Math" panose="02040503050406030204" pitchFamily="18" charset="0"/>
              </a:rPr>
              <a:t>增加一项金币的奖励；</a:t>
            </a:r>
            <a:endParaRPr lang="en-US" altLang="zh-CN" dirty="0">
              <a:latin typeface="Cambria Math" panose="02040503050406030204" pitchFamily="18" charset="0"/>
            </a:endParaRPr>
          </a:p>
          <a:p>
            <a:pPr marL="514350" indent="-514350">
              <a:buAutoNum type="arabicPeriod"/>
            </a:pPr>
            <a:r>
              <a:rPr lang="zh-CN" altLang="en-US" dirty="0">
                <a:latin typeface="Cambria Math" panose="02040503050406030204" pitchFamily="18" charset="0"/>
              </a:rPr>
              <a:t>稀疏</a:t>
            </a:r>
            <a:r>
              <a:rPr lang="en-US" altLang="zh-CN" dirty="0">
                <a:latin typeface="Cambria Math" panose="02040503050406030204" pitchFamily="18" charset="0"/>
              </a:rPr>
              <a:t>reward</a:t>
            </a:r>
            <a:r>
              <a:rPr lang="zh-CN" altLang="en-US" dirty="0">
                <a:latin typeface="Cambria Math" panose="02040503050406030204" pitchFamily="18" charset="0"/>
              </a:rPr>
              <a:t>：只考虑死亡和过关的奖励；</a:t>
            </a:r>
            <a:endParaRPr lang="en-US" altLang="zh-CN" dirty="0">
              <a:latin typeface="Cambria Math" panose="02040503050406030204" pitchFamily="18" charset="0"/>
            </a:endParaRPr>
          </a:p>
        </p:txBody>
      </p:sp>
      <p:sp>
        <p:nvSpPr>
          <p:cNvPr id="3" name="灯片编号占位符 2"/>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p:cNvSpPr/>
          <p:nvPr/>
        </p:nvSpPr>
        <p:spPr>
          <a:xfrm rot="5400000">
            <a:off x="-940510" y="1703551"/>
            <a:ext cx="3429001" cy="21899"/>
          </a:xfrm>
          <a:custGeom>
            <a:avLst/>
            <a:gdLst/>
            <a:ahLst/>
            <a:cxnLst>
              <a:cxn ang="0">
                <a:pos x="wd2" y="hd2"/>
              </a:cxn>
              <a:cxn ang="5400000">
                <a:pos x="wd2" y="hd2"/>
              </a:cxn>
              <a:cxn ang="10800000">
                <a:pos x="wd2" y="hd2"/>
              </a:cxn>
              <a:cxn ang="16200000">
                <a:pos x="wd2" y="hd2"/>
              </a:cxn>
            </a:cxnLst>
            <a:rect l="0" t="0" r="r" b="b"/>
            <a:pathLst>
              <a:path w="21600" h="21600" extrusionOk="0">
                <a:moveTo>
                  <a:pt x="21026" y="0"/>
                </a:moveTo>
                <a:lnTo>
                  <a:pt x="0" y="0"/>
                </a:lnTo>
                <a:lnTo>
                  <a:pt x="0" y="21600"/>
                </a:lnTo>
                <a:lnTo>
                  <a:pt x="21600" y="21600"/>
                </a:lnTo>
                <a:lnTo>
                  <a:pt x="21600" y="0"/>
                </a:lnTo>
                <a:close/>
              </a:path>
            </a:pathLst>
          </a:custGeom>
          <a:solidFill>
            <a:srgbClr val="273755"/>
          </a:solidFill>
          <a:ln w="12700">
            <a:miter lim="400000"/>
          </a:ln>
        </p:spPr>
        <p:txBody>
          <a:bodyPr lIns="30479" rIns="30479" anchor="ctr"/>
          <a:lstStyle/>
          <a:p>
            <a:endParaRPr sz="1200"/>
          </a:p>
        </p:txBody>
      </p:sp>
      <p:sp>
        <p:nvSpPr>
          <p:cNvPr id="107" name="From Perception to Decision"/>
          <p:cNvSpPr/>
          <p:nvPr/>
        </p:nvSpPr>
        <p:spPr>
          <a:xfrm>
            <a:off x="3501283" y="251172"/>
            <a:ext cx="8258919" cy="359983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0" tIns="0" rIns="0" bIns="0" numCol="1" anchor="t">
            <a:spAutoFit/>
          </a:bodyPr>
          <a:lstStyle>
            <a:lvl1pPr algn="r">
              <a:lnSpc>
                <a:spcPts val="15000"/>
              </a:lnSpc>
              <a:defRPr sz="9600" spc="480">
                <a:solidFill>
                  <a:srgbClr val="273755">
                    <a:alpha val="7842"/>
                  </a:srgbClr>
                </a:solidFill>
                <a:latin typeface="Helvetica"/>
                <a:ea typeface="Helvetica"/>
                <a:cs typeface="Helvetica"/>
                <a:sym typeface="Helvetica"/>
              </a:defRPr>
            </a:lvl1pPr>
          </a:lstStyle>
          <a:p>
            <a:r>
              <a:rPr lang="en-US" sz="8000" dirty="0"/>
              <a:t>Reinforcement Learning</a:t>
            </a:r>
            <a:endParaRPr sz="8000" dirty="0"/>
          </a:p>
        </p:txBody>
      </p:sp>
      <p:sp>
        <p:nvSpPr>
          <p:cNvPr id="108" name="从感知AI到决策AI"/>
          <p:cNvSpPr/>
          <p:nvPr/>
        </p:nvSpPr>
        <p:spPr>
          <a:xfrm>
            <a:off x="5085443" y="1523960"/>
            <a:ext cx="6565902" cy="123860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0" tIns="0" rIns="0" bIns="0" numCol="1" anchor="t">
            <a:spAutoFit/>
          </a:bodyPr>
          <a:lstStyle>
            <a:lvl1pPr algn="r">
              <a:lnSpc>
                <a:spcPts val="11200"/>
              </a:lnSpc>
              <a:defRPr sz="8000" b="1" spc="800">
                <a:solidFill>
                  <a:srgbClr val="273755"/>
                </a:solidFill>
                <a:latin typeface="Helvetica"/>
                <a:ea typeface="Helvetica"/>
                <a:cs typeface="Helvetica"/>
                <a:sym typeface="Helvetica"/>
              </a:defRPr>
            </a:lvl1pPr>
          </a:lstStyle>
          <a:p>
            <a:r>
              <a:rPr lang="zh-CN" altLang="en-US" sz="5335" dirty="0"/>
              <a:t>强化学习基本概念</a:t>
            </a:r>
            <a:endParaRPr lang="zh-CN" altLang="en-US" sz="5335" dirty="0"/>
          </a:p>
        </p:txBody>
      </p:sp>
      <p:grpSp>
        <p:nvGrpSpPr>
          <p:cNvPr id="112" name="Group"/>
          <p:cNvGrpSpPr/>
          <p:nvPr/>
        </p:nvGrpSpPr>
        <p:grpSpPr>
          <a:xfrm>
            <a:off x="685800" y="4388126"/>
            <a:ext cx="4978400" cy="1174504"/>
            <a:chOff x="0" y="0"/>
            <a:chExt cx="7467600" cy="1761755"/>
          </a:xfrm>
        </p:grpSpPr>
        <p:sp>
          <p:nvSpPr>
            <p:cNvPr id="110" name="什么是决策AI…"/>
            <p:cNvSpPr/>
            <p:nvPr/>
          </p:nvSpPr>
          <p:spPr>
            <a:xfrm>
              <a:off x="0" y="807841"/>
              <a:ext cx="7467600" cy="95391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0" tIns="0" rIns="0" bIns="0" numCol="1" anchor="t">
              <a:spAutoFit/>
            </a:bodyPr>
            <a:lstStyle/>
            <a:p>
              <a:pPr>
                <a:lnSpc>
                  <a:spcPts val="2600"/>
                </a:lnSpc>
                <a:defRPr sz="2600" spc="195">
                  <a:solidFill>
                    <a:srgbClr val="273755"/>
                  </a:solidFill>
                  <a:latin typeface="Helvetica"/>
                  <a:ea typeface="Helvetica"/>
                  <a:cs typeface="Helvetica"/>
                  <a:sym typeface="Helvetica"/>
                </a:defRPr>
              </a:pPr>
              <a:r>
                <a:rPr lang="zh-CN" altLang="en-US" sz="1735" dirty="0"/>
                <a:t>强化学习</a:t>
              </a:r>
              <a:r>
                <a:rPr lang="en-US" altLang="zh-CN" sz="1735" dirty="0"/>
                <a:t> vs. </a:t>
              </a:r>
              <a:r>
                <a:rPr lang="zh-CN" altLang="en-US" sz="1735" dirty="0"/>
                <a:t>监督学习</a:t>
              </a:r>
              <a:endParaRPr lang="en-US" altLang="zh-CN" sz="1735" dirty="0"/>
            </a:p>
            <a:p>
              <a:pPr>
                <a:lnSpc>
                  <a:spcPts val="2600"/>
                </a:lnSpc>
                <a:defRPr sz="2600" spc="195">
                  <a:solidFill>
                    <a:srgbClr val="273755"/>
                  </a:solidFill>
                  <a:latin typeface="Helvetica"/>
                  <a:ea typeface="Helvetica"/>
                  <a:cs typeface="Helvetica"/>
                  <a:sym typeface="Helvetica"/>
                </a:defRPr>
              </a:pPr>
              <a:r>
                <a:rPr lang="en-US" altLang="zh-CN" sz="1735" dirty="0"/>
                <a:t>DQN</a:t>
              </a:r>
              <a:r>
                <a:rPr lang="zh-CN" altLang="en-US" sz="1735" dirty="0"/>
                <a:t>算法详解</a:t>
              </a:r>
              <a:endParaRPr lang="en-US" altLang="zh-CN" sz="1735" dirty="0"/>
            </a:p>
          </p:txBody>
        </p:sp>
        <p:sp>
          <p:nvSpPr>
            <p:cNvPr id="111" name="引言"/>
            <p:cNvSpPr/>
            <p:nvPr/>
          </p:nvSpPr>
          <p:spPr>
            <a:xfrm>
              <a:off x="0" y="0"/>
              <a:ext cx="7467600" cy="74962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0" tIns="0" rIns="0" bIns="0" numCol="1" anchor="t">
              <a:spAutoFit/>
            </a:bodyPr>
            <a:lstStyle>
              <a:lvl1pPr>
                <a:lnSpc>
                  <a:spcPts val="4500"/>
                </a:lnSpc>
                <a:defRPr sz="3000" b="1" spc="225">
                  <a:solidFill>
                    <a:srgbClr val="273755"/>
                  </a:solidFill>
                  <a:latin typeface="Helvetica"/>
                  <a:ea typeface="Helvetica"/>
                  <a:cs typeface="Helvetica"/>
                  <a:sym typeface="Helvetica"/>
                </a:defRPr>
              </a:lvl1pPr>
            </a:lstStyle>
            <a:p>
              <a:pPr>
                <a:defRPr>
                  <a:latin typeface="+mn-lt"/>
                  <a:ea typeface="+mn-ea"/>
                  <a:cs typeface="+mn-cs"/>
                  <a:sym typeface="Calibri" panose="020F0502020204030204"/>
                </a:defRPr>
              </a:pPr>
              <a:r>
                <a:rPr sz="2000"/>
                <a:t>引言</a:t>
              </a:r>
              <a:endParaRPr sz="2000"/>
            </a:p>
          </p:txBody>
        </p:sp>
      </p:grpSp>
      <p:pic>
        <p:nvPicPr>
          <p:cNvPr id="10" name="Image" descr="Image"/>
          <p:cNvPicPr>
            <a:picLocks noChangeAspect="1"/>
          </p:cNvPicPr>
          <p:nvPr/>
        </p:nvPicPr>
        <p:blipFill>
          <a:blip r:embed="rId1">
            <a:clrChange>
              <a:clrFrom>
                <a:srgbClr val="FFFFFE"/>
              </a:clrFrom>
              <a:clrTo>
                <a:srgbClr val="FFFFFE">
                  <a:alpha val="0"/>
                </a:srgbClr>
              </a:clrTo>
            </a:clrChange>
          </a:blip>
          <a:stretch>
            <a:fillRect/>
          </a:stretch>
        </p:blipFill>
        <p:spPr>
          <a:xfrm>
            <a:off x="7630742" y="3650434"/>
            <a:ext cx="3506845" cy="3188448"/>
          </a:xfrm>
          <a:prstGeom prst="rect">
            <a:avLst/>
          </a:prstGeom>
        </p:spPr>
      </p:pic>
      <p:sp>
        <p:nvSpPr>
          <p:cNvPr id="2" name="灯片编号占位符 1"/>
          <p:cNvSpPr>
            <a:spLocks noGrp="1"/>
          </p:cNvSpPr>
          <p:nvPr>
            <p:ph type="sldNum" sz="quarter" idx="2"/>
          </p:nvPr>
        </p:nvSpPr>
        <p:spPr/>
        <p:txBody>
          <a:bodyPr/>
          <a:lstStyle/>
          <a:p>
            <a:fld id="{86CB4B4D-7CA3-9044-876B-883B54F8677D}" type="slidenum">
              <a:rPr lang="en-US" altLang="zh-CN" smtClean="0"/>
            </a:fld>
            <a:endParaRPr lang="zh-CN" altLang="en-US"/>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强化学习概述</a:t>
            </a:r>
            <a:endParaRPr lang="zh-CN" altLang="en-US" dirty="0"/>
          </a:p>
        </p:txBody>
      </p:sp>
      <p:sp>
        <p:nvSpPr>
          <p:cNvPr id="12" name="内容占位符 2"/>
          <p:cNvSpPr txBox="1"/>
          <p:nvPr/>
        </p:nvSpPr>
        <p:spPr>
          <a:xfrm>
            <a:off x="838200" y="1825624"/>
            <a:ext cx="10515600" cy="4835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强化学习的组成：智能体</a:t>
            </a:r>
            <a:r>
              <a:rPr lang="en-US" altLang="zh-CN" dirty="0"/>
              <a:t>(agent)</a:t>
            </a:r>
            <a:r>
              <a:rPr lang="zh-CN" altLang="en-US" dirty="0"/>
              <a:t>与环境</a:t>
            </a:r>
            <a:r>
              <a:rPr lang="en-US" altLang="zh-CN" dirty="0"/>
              <a:t>(environment)</a:t>
            </a:r>
            <a:r>
              <a:rPr lang="zh-CN" altLang="en-US" dirty="0"/>
              <a:t>的交互</a:t>
            </a:r>
            <a:endParaRPr lang="en-US" altLang="zh-CN" dirty="0"/>
          </a:p>
          <a:p>
            <a:r>
              <a:rPr lang="zh-CN" altLang="en-US" dirty="0"/>
              <a:t>强化学习在学习什么？</a:t>
            </a:r>
            <a:endParaRPr lang="en-US" altLang="zh-CN" dirty="0"/>
          </a:p>
          <a:p>
            <a:pPr lvl="1"/>
            <a:r>
              <a:rPr lang="zh-CN" altLang="en-US" dirty="0"/>
              <a:t>寻找一个从状态</a:t>
            </a:r>
            <a:r>
              <a:rPr lang="en-US" altLang="zh-CN" dirty="0"/>
              <a:t>(states)</a:t>
            </a:r>
            <a:r>
              <a:rPr lang="zh-CN" altLang="en-US" dirty="0"/>
              <a:t>到动作</a:t>
            </a:r>
            <a:r>
              <a:rPr lang="en-US" altLang="zh-CN" dirty="0"/>
              <a:t>(actions)</a:t>
            </a:r>
            <a:r>
              <a:rPr lang="zh-CN" altLang="en-US" dirty="0"/>
              <a:t>的映射策略</a:t>
            </a:r>
            <a:r>
              <a:rPr lang="en-US" altLang="zh-CN" dirty="0"/>
              <a:t>policy π</a:t>
            </a:r>
            <a:r>
              <a:rPr lang="zh-CN" altLang="en-US" dirty="0"/>
              <a:t>，以使得累积奖励信号最大化。</a:t>
            </a:r>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4" name="图片 3"/>
          <p:cNvPicPr>
            <a:picLocks noChangeAspect="1"/>
          </p:cNvPicPr>
          <p:nvPr/>
        </p:nvPicPr>
        <p:blipFill>
          <a:blip r:embed="rId1">
            <a:clrChange>
              <a:clrFrom>
                <a:srgbClr val="FFFFFF"/>
              </a:clrFrom>
              <a:clrTo>
                <a:srgbClr val="FFFFFF">
                  <a:alpha val="0"/>
                </a:srgbClr>
              </a:clrTo>
            </a:clrChange>
          </a:blip>
          <a:stretch>
            <a:fillRect/>
          </a:stretch>
        </p:blipFill>
        <p:spPr>
          <a:xfrm>
            <a:off x="623179" y="4023107"/>
            <a:ext cx="5739570" cy="2276356"/>
          </a:xfrm>
          <a:prstGeom prst="rect">
            <a:avLst/>
          </a:prstGeom>
        </p:spPr>
      </p:pic>
      <p:pic>
        <p:nvPicPr>
          <p:cNvPr id="15" name="图片 14"/>
          <p:cNvPicPr>
            <a:picLocks noChangeAspect="1"/>
          </p:cNvPicPr>
          <p:nvPr/>
        </p:nvPicPr>
        <p:blipFill>
          <a:blip r:embed="rId2"/>
          <a:stretch>
            <a:fillRect/>
          </a:stretch>
        </p:blipFill>
        <p:spPr>
          <a:xfrm>
            <a:off x="7902552" y="3878237"/>
            <a:ext cx="2736527" cy="2566097"/>
          </a:xfrm>
          <a:prstGeom prst="rect">
            <a:avLst/>
          </a:prstGeom>
        </p:spPr>
      </p:pic>
      <p:sp>
        <p:nvSpPr>
          <p:cNvPr id="3" name="灯片编号占位符 2"/>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强化学习概述</a:t>
            </a:r>
            <a:endParaRPr lang="zh-CN" altLang="en-US" dirty="0"/>
          </a:p>
        </p:txBody>
      </p:sp>
      <p:sp>
        <p:nvSpPr>
          <p:cNvPr id="28" name="内容占位符 2"/>
          <p:cNvSpPr txBox="1"/>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强化学习算法并没有被告知应该执行怎么样的动作，而是应该靠自己去发掘，怎样的动作会产生最大的奖励</a:t>
            </a:r>
            <a:endParaRPr lang="en-US" altLang="zh-CN" dirty="0"/>
          </a:p>
          <a:p>
            <a:r>
              <a:rPr lang="zh-CN" altLang="en-US" dirty="0"/>
              <a:t>最重要的特点：</a:t>
            </a:r>
            <a:endParaRPr lang="en-US" altLang="zh-CN" dirty="0"/>
          </a:p>
          <a:p>
            <a:pPr lvl="1"/>
            <a:r>
              <a:rPr lang="zh-CN" altLang="en-US" dirty="0"/>
              <a:t>通过试错去学习 </a:t>
            </a:r>
            <a:r>
              <a:rPr lang="en-US" altLang="zh-CN" dirty="0"/>
              <a:t>Trial-and-error </a:t>
            </a:r>
            <a:endParaRPr lang="en-US" altLang="zh-CN" dirty="0"/>
          </a:p>
          <a:p>
            <a:pPr lvl="1"/>
            <a:r>
              <a:rPr lang="zh-CN" altLang="en-US" dirty="0"/>
              <a:t>延迟奖励 </a:t>
            </a:r>
            <a:r>
              <a:rPr lang="en-US" altLang="zh-CN" dirty="0"/>
              <a:t>delayed reward</a:t>
            </a:r>
            <a:endParaRPr lang="en-US" altLang="zh-CN" dirty="0"/>
          </a:p>
        </p:txBody>
      </p:sp>
      <p:pic>
        <p:nvPicPr>
          <p:cNvPr id="2050"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28418" y="4325636"/>
            <a:ext cx="1974797" cy="16368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937" y="4243636"/>
            <a:ext cx="3208994" cy="1800828"/>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 对比 监督学习</a:t>
            </a:r>
            <a:endParaRPr lang="zh-CN" altLang="en-US" dirty="0"/>
          </a:p>
        </p:txBody>
      </p:sp>
      <p:sp>
        <p:nvSpPr>
          <p:cNvPr id="3" name="内容占位符 2"/>
          <p:cNvSpPr>
            <a:spLocks noGrp="1"/>
          </p:cNvSpPr>
          <p:nvPr>
            <p:ph idx="1"/>
          </p:nvPr>
        </p:nvSpPr>
        <p:spPr>
          <a:xfrm>
            <a:off x="838200" y="1440731"/>
            <a:ext cx="10515600" cy="5417269"/>
          </a:xfrm>
        </p:spPr>
        <p:txBody>
          <a:bodyPr>
            <a:normAutofit lnSpcReduction="10000"/>
          </a:bodyPr>
          <a:lstStyle/>
          <a:p>
            <a:r>
              <a:rPr lang="zh-CN" altLang="en-US" dirty="0"/>
              <a:t>监督学习：</a:t>
            </a:r>
            <a:endParaRPr lang="en-US" altLang="zh-CN" dirty="0"/>
          </a:p>
          <a:p>
            <a:pPr lvl="1"/>
            <a:r>
              <a:rPr lang="zh-CN" altLang="en-US" dirty="0"/>
              <a:t>给定的数据集</a:t>
            </a:r>
            <a:endParaRPr lang="en-US" altLang="zh-CN" dirty="0"/>
          </a:p>
          <a:p>
            <a:pPr lvl="1"/>
            <a:r>
              <a:rPr lang="zh-CN" altLang="en-US" dirty="0"/>
              <a:t>每份数据都有对应的标签</a:t>
            </a:r>
            <a:endParaRPr lang="en-US" altLang="zh-CN" dirty="0"/>
          </a:p>
          <a:p>
            <a:pPr lvl="1"/>
            <a:r>
              <a:rPr lang="zh-CN" altLang="en-US" dirty="0"/>
              <a:t>数据集的内容是固定的</a:t>
            </a:r>
            <a:endParaRPr lang="en-US" altLang="zh-CN" dirty="0"/>
          </a:p>
          <a:p>
            <a:pPr lvl="1"/>
            <a:r>
              <a:rPr lang="zh-CN" altLang="en-US" dirty="0"/>
              <a:t>假设数据集里面的数据符合 独立同分布</a:t>
            </a:r>
            <a:r>
              <a:rPr lang="en-US" altLang="zh-CN" dirty="0"/>
              <a:t>(IID)</a:t>
            </a:r>
            <a:r>
              <a:rPr lang="zh-CN" altLang="en-US" dirty="0"/>
              <a:t> 假设</a:t>
            </a:r>
            <a:endParaRPr lang="en-US" altLang="zh-CN" dirty="0"/>
          </a:p>
          <a:p>
            <a:pPr marL="457200" lvl="1" indent="0">
              <a:buNone/>
            </a:pPr>
            <a:endParaRPr lang="en-US" altLang="zh-CN" dirty="0"/>
          </a:p>
          <a:p>
            <a:r>
              <a:rPr lang="zh-CN" altLang="en-US" dirty="0"/>
              <a:t>强化学习：</a:t>
            </a:r>
            <a:endParaRPr lang="en-US" altLang="zh-CN" dirty="0"/>
          </a:p>
          <a:p>
            <a:pPr lvl="1"/>
            <a:r>
              <a:rPr lang="zh-CN" altLang="en-US" dirty="0"/>
              <a:t>往往需要与</a:t>
            </a:r>
            <a:r>
              <a:rPr lang="zh-CN" altLang="en-US" b="1" dirty="0"/>
              <a:t>动态</a:t>
            </a:r>
            <a:r>
              <a:rPr lang="zh-CN" altLang="en-US" dirty="0"/>
              <a:t>环境交互来收集数据</a:t>
            </a:r>
            <a:endParaRPr lang="en-US" altLang="zh-CN" dirty="0"/>
          </a:p>
          <a:p>
            <a:pPr lvl="1"/>
            <a:r>
              <a:rPr lang="zh-CN" altLang="en-US" dirty="0">
                <a:sym typeface="+mn-ea"/>
              </a:rPr>
              <a:t>训练用的数据完全依赖于交互的过程</a:t>
            </a:r>
            <a:endParaRPr lang="zh-CN" altLang="en-US" dirty="0">
              <a:sym typeface="+mn-ea"/>
            </a:endParaRPr>
          </a:p>
          <a:p>
            <a:pPr lvl="1"/>
            <a:r>
              <a:rPr lang="zh-CN" altLang="en-US" dirty="0"/>
              <a:t>只有“不靠谱”的奖励信息：延迟反馈</a:t>
            </a:r>
            <a:endParaRPr lang="en-US" altLang="zh-CN" dirty="0"/>
          </a:p>
          <a:p>
            <a:pPr lvl="1"/>
            <a:r>
              <a:rPr lang="zh-CN" altLang="en-US" dirty="0"/>
              <a:t>训练数据前后两帧有很明显的相关性</a:t>
            </a:r>
            <a:endParaRPr lang="en-US" altLang="zh-CN" dirty="0"/>
          </a:p>
          <a:p>
            <a:r>
              <a:rPr lang="zh-CN" altLang="en-US" dirty="0"/>
              <a:t>强化学习不是无监督学习</a:t>
            </a:r>
            <a:r>
              <a:rPr lang="en-US" altLang="zh-CN" dirty="0"/>
              <a:t>——</a:t>
            </a:r>
            <a:r>
              <a:rPr lang="zh-CN" altLang="en-US" b="0" i="0" dirty="0">
                <a:solidFill>
                  <a:srgbClr val="2E3033"/>
                </a:solidFill>
                <a:effectLst/>
                <a:latin typeface="Arial" panose="020B0604020202020204" pitchFamily="34" charset="0"/>
              </a:rPr>
              <a:t>不是试图寻找隐藏的结构</a:t>
            </a:r>
            <a:endParaRPr lang="zh-CN" altLang="en-US" dirty="0"/>
          </a:p>
        </p:txBody>
      </p:sp>
      <p:pic>
        <p:nvPicPr>
          <p:cNvPr id="1026"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3532" y="1263523"/>
            <a:ext cx="3779520" cy="16202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3957" y="3306848"/>
            <a:ext cx="2438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stretch>
            <a:fillRect/>
          </a:stretch>
        </p:blipFill>
        <p:spPr>
          <a:xfrm>
            <a:off x="4127500" y="5244465"/>
            <a:ext cx="3966845" cy="627380"/>
          </a:xfrm>
          <a:prstGeom prst="rect">
            <a:avLst/>
          </a:prstGeom>
        </p:spPr>
      </p:pic>
      <p:sp>
        <p:nvSpPr>
          <p:cNvPr id="2" name="标题 1"/>
          <p:cNvSpPr>
            <a:spLocks noGrp="1"/>
          </p:cNvSpPr>
          <p:nvPr>
            <p:ph type="title"/>
          </p:nvPr>
        </p:nvSpPr>
        <p:spPr/>
        <p:txBody>
          <a:bodyPr/>
          <a:lstStyle/>
          <a:p>
            <a:r>
              <a:rPr lang="zh-CN" altLang="en-US" dirty="0"/>
              <a:t>强化学习对环境的建模</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38200" y="1513204"/>
                <a:ext cx="10515600" cy="5032376"/>
              </a:xfrm>
            </p:spPr>
            <p:txBody>
              <a:bodyPr>
                <a:normAutofit lnSpcReduction="10000"/>
              </a:bodyPr>
              <a:lstStyle/>
              <a:p>
                <a:r>
                  <a:rPr lang="zh-CN" altLang="en-US" dirty="0"/>
                  <a:t>能否建模为 </a:t>
                </a:r>
                <a:r>
                  <a:rPr lang="en-US" altLang="zh-CN" dirty="0"/>
                  <a:t>MDP </a:t>
                </a:r>
                <a:r>
                  <a:rPr lang="zh-CN" altLang="en-US" dirty="0"/>
                  <a:t>是一个问题能否使用</a:t>
                </a:r>
                <a:r>
                  <a:rPr lang="en-US" altLang="zh-CN" dirty="0"/>
                  <a:t>RL</a:t>
                </a:r>
                <a:r>
                  <a:rPr lang="zh-CN" altLang="en-US" dirty="0"/>
                  <a:t>解决的前提</a:t>
                </a:r>
                <a:endParaRPr lang="en-US" altLang="zh-CN" dirty="0"/>
              </a:p>
              <a:p>
                <a:r>
                  <a:rPr lang="zh-CN" altLang="en-US" dirty="0"/>
                  <a:t>马尔科夫决策过程（</a:t>
                </a:r>
                <a:r>
                  <a:rPr lang="en-US" altLang="zh-CN" dirty="0"/>
                  <a:t>Markov Decision Process</a:t>
                </a:r>
                <a:r>
                  <a:rPr lang="zh-CN" altLang="en-US" dirty="0"/>
                  <a:t>，</a:t>
                </a:r>
                <a:r>
                  <a:rPr lang="en-US" altLang="zh-CN" dirty="0"/>
                  <a:t>MDP</a:t>
                </a:r>
                <a:r>
                  <a:rPr lang="zh-CN" altLang="en-US" dirty="0"/>
                  <a:t>）</a:t>
                </a:r>
                <a:endParaRPr lang="en-US" altLang="zh-CN" dirty="0"/>
              </a:p>
              <a:p>
                <a:pPr lvl="1"/>
                <a:r>
                  <a:rPr lang="zh-CN" altLang="en-US" dirty="0"/>
                  <a:t>未来只取决于当前，与过去无关</a:t>
                </a:r>
                <a:endParaRPr lang="zh-CN" altLang="en-US" dirty="0"/>
              </a:p>
              <a:p>
                <a:pPr lvl="1"/>
                <a:endParaRPr lang="zh-CN" altLang="en-US" dirty="0"/>
              </a:p>
              <a:p>
                <a:pPr lvl="1"/>
                <a:endParaRPr lang="en-US" altLang="zh-CN" dirty="0"/>
              </a:p>
              <a:p>
                <a:r>
                  <a:rPr lang="en-US" altLang="zh-CN" dirty="0">
                    <a:solidFill>
                      <a:schemeClr val="tx1"/>
                    </a:solidFill>
                  </a:rPr>
                  <a:t>MDP</a:t>
                </a:r>
                <a:r>
                  <a:rPr lang="en-US" altLang="zh-CN" dirty="0"/>
                  <a:t>: </a:t>
                </a:r>
                <a14:m>
                  <m:oMath xmlns:m="http://schemas.openxmlformats.org/officeDocument/2006/math">
                    <m:r>
                      <a:rPr lang="en-US" altLang="zh-CN" i="1" smtClean="0">
                        <a:solidFill>
                          <a:schemeClr val="tx1"/>
                        </a:solidFill>
                        <a:latin typeface="Cambria Math" panose="02040503050406030204" pitchFamily="18" charset="0"/>
                      </a:rPr>
                      <m:t>(</m:t>
                    </m:r>
                    <m:r>
                      <m:rPr>
                        <m:sty m:val="p"/>
                      </m:rPr>
                      <a:rPr lang="en-US" altLang="zh-CN" i="0" smtClean="0">
                        <a:solidFill>
                          <a:schemeClr val="tx1"/>
                        </a:solidFill>
                        <a:latin typeface="Cambria Math" panose="02040503050406030204" pitchFamily="18" charset="0"/>
                      </a:rPr>
                      <m:t>S</m:t>
                    </m:r>
                    <m:r>
                      <a:rPr lang="en-US" altLang="zh-CN" i="1" smtClean="0">
                        <a:solidFill>
                          <a:schemeClr val="tx1"/>
                        </a:solidFill>
                        <a:latin typeface="Cambria Math" panose="02040503050406030204" pitchFamily="18" charset="0"/>
                      </a:rPr>
                      <m:t>,</m:t>
                    </m:r>
                    <m:r>
                      <m:rPr>
                        <m:sty m:val="p"/>
                      </m:rPr>
                      <a:rPr lang="en-US" altLang="zh-CN" i="0" smtClean="0">
                        <a:solidFill>
                          <a:schemeClr val="tx1"/>
                        </a:solidFill>
                        <a:latin typeface="Cambria Math" panose="02040503050406030204" pitchFamily="18" charset="0"/>
                      </a:rPr>
                      <m:t>A</m:t>
                    </m:r>
                    <m:r>
                      <a:rPr lang="en-US" altLang="zh-CN" i="1" smtClean="0">
                        <a:solidFill>
                          <a:schemeClr val="tx1"/>
                        </a:solidFill>
                        <a:latin typeface="Cambria Math" panose="02040503050406030204" pitchFamily="18" charset="0"/>
                      </a:rPr>
                      <m:t>,</m:t>
                    </m:r>
                    <m:r>
                      <m:rPr>
                        <m:sty m:val="p"/>
                      </m:rPr>
                      <a:rPr lang="en-US" altLang="zh-CN" i="0" smtClean="0">
                        <a:solidFill>
                          <a:schemeClr val="tx1"/>
                        </a:solidFill>
                        <a:latin typeface="Cambria Math" panose="02040503050406030204" pitchFamily="18" charset="0"/>
                      </a:rPr>
                      <m:t>R</m:t>
                    </m:r>
                    <m:r>
                      <a:rPr lang="en-US" altLang="zh-CN" i="1" smtClean="0">
                        <a:solidFill>
                          <a:schemeClr val="tx1"/>
                        </a:solidFill>
                        <a:latin typeface="Cambria Math" panose="02040503050406030204" pitchFamily="18" charset="0"/>
                      </a:rPr>
                      <m:t>,</m:t>
                    </m:r>
                    <m:r>
                      <m:rPr>
                        <m:sty m:val="p"/>
                      </m:rPr>
                      <a:rPr lang="en-US" altLang="zh-CN" i="0" smtClean="0">
                        <a:solidFill>
                          <a:schemeClr val="tx1"/>
                        </a:solidFill>
                        <a:latin typeface="Cambria Math" panose="02040503050406030204" pitchFamily="18" charset="0"/>
                      </a:rPr>
                      <m:t>P</m:t>
                    </m:r>
                    <m:r>
                      <a:rPr lang="en-US" altLang="zh-CN" i="1" smtClean="0">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rPr>
                      <m:t>𝛾</m:t>
                    </m:r>
                    <m:r>
                      <a:rPr lang="en-US" altLang="zh-CN" i="1" smtClean="0">
                        <a:solidFill>
                          <a:schemeClr val="tx1"/>
                        </a:solidFill>
                        <a:latin typeface="Cambria Math" panose="02040503050406030204" pitchFamily="18" charset="0"/>
                      </a:rPr>
                      <m:t>)</m:t>
                    </m:r>
                  </m:oMath>
                </a14:m>
                <a:endParaRPr lang="en-US" altLang="zh-CN" dirty="0">
                  <a:solidFill>
                    <a:schemeClr val="tx1"/>
                  </a:solidFill>
                </a:endParaRPr>
              </a:p>
              <a:p>
                <a:pPr lvl="1"/>
                <a14:m>
                  <m:oMath xmlns:m="http://schemas.openxmlformats.org/officeDocument/2006/math">
                    <m:r>
                      <m:rPr>
                        <m:sty m:val="p"/>
                      </m:rPr>
                      <a:rPr lang="en-US" altLang="zh-CN" b="0" i="0" smtClean="0">
                        <a:solidFill>
                          <a:schemeClr val="tx1"/>
                        </a:solidFill>
                        <a:latin typeface="Cambria Math" panose="02040503050406030204" pitchFamily="18" charset="0"/>
                      </a:rPr>
                      <m:t>S</m:t>
                    </m:r>
                  </m:oMath>
                </a14:m>
                <a:r>
                  <a:rPr lang="en-US" altLang="zh-CN" dirty="0">
                    <a:solidFill>
                      <a:schemeClr val="tx1"/>
                    </a:solidFill>
                  </a:rPr>
                  <a:t> </a:t>
                </a:r>
                <a:r>
                  <a:rPr lang="zh-CN" altLang="en-US" dirty="0">
                    <a:solidFill>
                      <a:schemeClr val="tx1"/>
                    </a:solidFill>
                  </a:rPr>
                  <a:t>状态的集合 （</a:t>
                </a:r>
                <a:r>
                  <a:rPr lang="en-US" altLang="zh-CN" dirty="0">
                    <a:solidFill>
                      <a:schemeClr val="tx1"/>
                    </a:solidFill>
                  </a:rPr>
                  <a:t>state space</a:t>
                </a:r>
                <a:r>
                  <a:rPr lang="zh-CN" altLang="en-US" dirty="0">
                    <a:solidFill>
                      <a:schemeClr val="tx1"/>
                    </a:solidFill>
                  </a:rPr>
                  <a:t>）</a:t>
                </a:r>
                <a:endParaRPr lang="en-US" altLang="zh-CN" dirty="0">
                  <a:solidFill>
                    <a:schemeClr val="tx1"/>
                  </a:solidFill>
                </a:endParaRPr>
              </a:p>
              <a:p>
                <a:pPr lvl="1"/>
                <a14:m>
                  <m:oMath xmlns:m="http://schemas.openxmlformats.org/officeDocument/2006/math">
                    <m:r>
                      <m:rPr>
                        <m:sty m:val="p"/>
                      </m:rPr>
                      <a:rPr lang="en-US" altLang="zh-CN" i="0">
                        <a:solidFill>
                          <a:schemeClr val="tx1"/>
                        </a:solidFill>
                        <a:latin typeface="Cambria Math" panose="02040503050406030204" pitchFamily="18" charset="0"/>
                      </a:rPr>
                      <m:t>A</m:t>
                    </m:r>
                  </m:oMath>
                </a14:m>
                <a:r>
                  <a:rPr lang="zh-CN" altLang="en-US" dirty="0">
                    <a:solidFill>
                      <a:schemeClr val="tx1"/>
                    </a:solidFill>
                  </a:rPr>
                  <a:t> 动作的集合 </a:t>
                </a:r>
                <a:r>
                  <a:rPr lang="en-US" altLang="zh-CN" dirty="0">
                    <a:solidFill>
                      <a:schemeClr val="tx1"/>
                    </a:solidFill>
                  </a:rPr>
                  <a:t>(action space)</a:t>
                </a:r>
                <a:endParaRPr lang="en-US" altLang="zh-CN" dirty="0">
                  <a:solidFill>
                    <a:schemeClr val="tx1"/>
                  </a:solidFill>
                </a:endParaRPr>
              </a:p>
              <a:p>
                <a:pPr lvl="1"/>
                <a14:m>
                  <m:oMath xmlns:m="http://schemas.openxmlformats.org/officeDocument/2006/math">
                    <m:r>
                      <m:rPr>
                        <m:sty m:val="p"/>
                      </m:rPr>
                      <a:rPr lang="en-US" altLang="zh-CN" i="0">
                        <a:solidFill>
                          <a:schemeClr val="tx1"/>
                        </a:solidFill>
                        <a:latin typeface="Cambria Math" panose="02040503050406030204" pitchFamily="18" charset="0"/>
                      </a:rPr>
                      <m:t>P</m:t>
                    </m:r>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𝑠</m:t>
                        </m:r>
                      </m:e>
                      <m:sub>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𝑡</m:t>
                            </m:r>
                          </m:e>
                          <m:sup>
                            <m:r>
                              <a:rPr lang="en-US" altLang="zh-CN" b="0" i="1" smtClean="0">
                                <a:solidFill>
                                  <a:schemeClr val="tx1"/>
                                </a:solidFill>
                                <a:latin typeface="Cambria Math" panose="02040503050406030204" pitchFamily="18" charset="0"/>
                              </a:rPr>
                              <m:t>′</m:t>
                            </m:r>
                          </m:sup>
                        </m:sSup>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𝑠</m:t>
                        </m:r>
                      </m:e>
                      <m:sub>
                        <m:r>
                          <a:rPr lang="en-US" altLang="zh-CN" b="0" i="1" smtClean="0">
                            <a:solidFill>
                              <a:schemeClr val="tx1"/>
                            </a:solidFill>
                            <a:latin typeface="Cambria Math" panose="02040503050406030204" pitchFamily="18" charset="0"/>
                          </a:rPr>
                          <m:t>𝑡</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𝑎</m:t>
                        </m:r>
                      </m:e>
                      <m:sub>
                        <m:r>
                          <a:rPr lang="en-US" altLang="zh-CN" b="0" i="1" smtClean="0">
                            <a:solidFill>
                              <a:schemeClr val="tx1"/>
                            </a:solidFill>
                            <a:latin typeface="Cambria Math" panose="02040503050406030204" pitchFamily="18" charset="0"/>
                          </a:rPr>
                          <m:t>𝑡</m:t>
                        </m:r>
                      </m:sub>
                    </m:sSub>
                    <m:r>
                      <a:rPr lang="en-US" altLang="zh-CN" b="0" i="1" smtClean="0">
                        <a:solidFill>
                          <a:schemeClr val="tx1"/>
                        </a:solidFill>
                        <a:latin typeface="Cambria Math" panose="02040503050406030204" pitchFamily="18" charset="0"/>
                      </a:rPr>
                      <m:t>)</m:t>
                    </m:r>
                  </m:oMath>
                </a14:m>
                <a:r>
                  <a:rPr lang="zh-CN" altLang="en-US" dirty="0">
                    <a:solidFill>
                      <a:schemeClr val="tx1"/>
                    </a:solidFill>
                  </a:rPr>
                  <a:t> 状态转移概率</a:t>
                </a:r>
                <a:endParaRPr lang="en-US" altLang="zh-CN" dirty="0">
                  <a:solidFill>
                    <a:schemeClr val="tx1"/>
                  </a:solidFill>
                </a:endParaRPr>
              </a:p>
              <a:p>
                <a:pPr lvl="1"/>
                <a14:m>
                  <m:oMath xmlns:m="http://schemas.openxmlformats.org/officeDocument/2006/math">
                    <m:r>
                      <m:rPr>
                        <m:sty m:val="p"/>
                      </m:rPr>
                      <a:rPr lang="en-US" altLang="zh-CN" i="0" smtClean="0">
                        <a:solidFill>
                          <a:schemeClr val="tx1"/>
                        </a:solidFill>
                        <a:latin typeface="Cambria Math" panose="02040503050406030204" pitchFamily="18" charset="0"/>
                      </a:rPr>
                      <m:t>R</m:t>
                    </m:r>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𝑟</m:t>
                        </m:r>
                      </m:e>
                      <m:sub>
                        <m:r>
                          <a:rPr lang="en-US" altLang="zh-CN" b="0" i="1" smtClean="0">
                            <a:solidFill>
                              <a:schemeClr val="tx1"/>
                            </a:solidFill>
                            <a:latin typeface="Cambria Math" panose="02040503050406030204" pitchFamily="18" charset="0"/>
                          </a:rPr>
                          <m:t>𝑡</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𝑠</m:t>
                        </m:r>
                      </m:e>
                      <m:sub>
                        <m:r>
                          <a:rPr lang="en-US" altLang="zh-CN" b="0" i="1" smtClean="0">
                            <a:solidFill>
                              <a:schemeClr val="tx1"/>
                            </a:solidFill>
                            <a:latin typeface="Cambria Math" panose="02040503050406030204" pitchFamily="18" charset="0"/>
                          </a:rPr>
                          <m:t>𝑡</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𝑎</m:t>
                        </m:r>
                      </m:e>
                      <m:sub>
                        <m:r>
                          <a:rPr lang="en-US" altLang="zh-CN" b="0" i="1" smtClean="0">
                            <a:solidFill>
                              <a:schemeClr val="tx1"/>
                            </a:solidFill>
                            <a:latin typeface="Cambria Math" panose="02040503050406030204" pitchFamily="18" charset="0"/>
                          </a:rPr>
                          <m:t>𝑡</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𝑠</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oMath>
                </a14:m>
                <a:r>
                  <a:rPr lang="zh-CN" altLang="en-US" dirty="0">
                    <a:solidFill>
                      <a:schemeClr val="tx1"/>
                    </a:solidFill>
                  </a:rPr>
                  <a:t> 奖励函数（</a:t>
                </a:r>
                <a:r>
                  <a:rPr lang="en-US" altLang="zh-CN" dirty="0">
                    <a:solidFill>
                      <a:schemeClr val="tx1"/>
                    </a:solidFill>
                  </a:rPr>
                  <a:t>reward function</a:t>
                </a:r>
                <a:r>
                  <a:rPr lang="zh-CN" altLang="en-US" dirty="0">
                    <a:solidFill>
                      <a:schemeClr val="tx1"/>
                    </a:solidFill>
                  </a:rPr>
                  <a:t>）</a:t>
                </a:r>
                <a:endParaRPr lang="en-US" altLang="zh-CN" dirty="0">
                  <a:solidFill>
                    <a:schemeClr val="tx1"/>
                  </a:solidFill>
                </a:endParaRPr>
              </a:p>
              <a:p>
                <a:pPr lvl="1"/>
                <a14:m>
                  <m:oMath xmlns:m="http://schemas.openxmlformats.org/officeDocument/2006/math">
                    <m:r>
                      <a:rPr lang="en-US" altLang="zh-CN" i="1" smtClean="0">
                        <a:solidFill>
                          <a:schemeClr val="tx1"/>
                        </a:solidFill>
                        <a:latin typeface="Cambria Math" panose="02040503050406030204" pitchFamily="18" charset="0"/>
                      </a:rPr>
                      <m:t>𝛾</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0</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1</m:t>
                    </m:r>
                    <m:r>
                      <a:rPr lang="en-US" altLang="zh-CN" b="0" i="1" smtClean="0">
                        <a:solidFill>
                          <a:schemeClr val="tx1"/>
                        </a:solidFill>
                        <a:latin typeface="Cambria Math" panose="02040503050406030204" pitchFamily="18" charset="0"/>
                      </a:rPr>
                      <m:t>]</m:t>
                    </m:r>
                  </m:oMath>
                </a14:m>
                <a:r>
                  <a:rPr lang="zh-CN" altLang="en-US" dirty="0">
                    <a:solidFill>
                      <a:schemeClr val="tx1"/>
                    </a:solidFill>
                  </a:rPr>
                  <a:t> 折扣因子</a:t>
                </a:r>
                <a:endParaRPr lang="en-US" altLang="zh-CN" dirty="0">
                  <a:solidFill>
                    <a:schemeClr val="tx1"/>
                  </a:solidFill>
                </a:endParaRPr>
              </a:p>
              <a:p>
                <a:r>
                  <a:rPr lang="zh-CN" altLang="en-US" dirty="0"/>
                  <a:t>问题：观测与状态的区别是什么？</a:t>
                </a:r>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838200" y="1513204"/>
                <a:ext cx="10515600" cy="5032376"/>
              </a:xfrm>
              <a:blipFill rotWithShape="1">
                <a:blip r:embed="rId2"/>
                <a:stretch>
                  <a:fillRect t="-744"/>
                </a:stretch>
              </a:blipFill>
            </p:spPr>
            <p:txBody>
              <a:bodyPr/>
              <a:lstStyle/>
              <a:p>
                <a:r>
                  <a:rPr lang="zh-CN" altLang="en-US">
                    <a:noFill/>
                  </a:rPr>
                  <a:t> </a:t>
                </a:r>
              </a:p>
            </p:txBody>
          </p:sp>
        </mc:Fallback>
      </mc:AlternateContent>
      <p:pic>
        <p:nvPicPr>
          <p:cNvPr id="6" name="内容占位符 4"/>
          <p:cNvPicPr>
            <a:picLocks noChangeAspect="1"/>
          </p:cNvPicPr>
          <p:nvPr/>
        </p:nvPicPr>
        <p:blipFill>
          <a:blip r:embed="rId3">
            <a:clrChange>
              <a:clrFrom>
                <a:srgbClr val="FFFFFF"/>
              </a:clrFrom>
              <a:clrTo>
                <a:srgbClr val="FFFFFF">
                  <a:alpha val="0"/>
                </a:srgbClr>
              </a:clrTo>
            </a:clrChange>
          </a:blip>
          <a:stretch>
            <a:fillRect/>
          </a:stretch>
        </p:blipFill>
        <p:spPr>
          <a:xfrm>
            <a:off x="9598966" y="2256724"/>
            <a:ext cx="1482336" cy="1092482"/>
          </a:xfrm>
          <a:prstGeom prst="rect">
            <a:avLst/>
          </a:prstGeom>
        </p:spPr>
      </p:pic>
      <p:pic>
        <p:nvPicPr>
          <p:cNvPr id="7" name="Picture 2" descr="See the source image"/>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591983" y="4163485"/>
            <a:ext cx="1489319" cy="148931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箭头连接符 7"/>
          <p:cNvCxnSpPr/>
          <p:nvPr/>
        </p:nvCxnSpPr>
        <p:spPr>
          <a:xfrm flipV="1">
            <a:off x="10337536" y="3381952"/>
            <a:ext cx="0" cy="7815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圆角 12"/>
          <p:cNvSpPr/>
          <p:nvPr/>
        </p:nvSpPr>
        <p:spPr>
          <a:xfrm>
            <a:off x="8968822" y="2802965"/>
            <a:ext cx="617638" cy="2230170"/>
          </a:xfrm>
          <a:custGeom>
            <a:avLst/>
            <a:gdLst>
              <a:gd name="connsiteX0" fmla="*/ 0 w 741168"/>
              <a:gd name="connsiteY0" fmla="*/ 123530 h 2230170"/>
              <a:gd name="connsiteX1" fmla="*/ 123530 w 741168"/>
              <a:gd name="connsiteY1" fmla="*/ 0 h 2230170"/>
              <a:gd name="connsiteX2" fmla="*/ 617638 w 741168"/>
              <a:gd name="connsiteY2" fmla="*/ 0 h 2230170"/>
              <a:gd name="connsiteX3" fmla="*/ 741168 w 741168"/>
              <a:gd name="connsiteY3" fmla="*/ 123530 h 2230170"/>
              <a:gd name="connsiteX4" fmla="*/ 741168 w 741168"/>
              <a:gd name="connsiteY4" fmla="*/ 2106640 h 2230170"/>
              <a:gd name="connsiteX5" fmla="*/ 617638 w 741168"/>
              <a:gd name="connsiteY5" fmla="*/ 2230170 h 2230170"/>
              <a:gd name="connsiteX6" fmla="*/ 123530 w 741168"/>
              <a:gd name="connsiteY6" fmla="*/ 2230170 h 2230170"/>
              <a:gd name="connsiteX7" fmla="*/ 0 w 741168"/>
              <a:gd name="connsiteY7" fmla="*/ 2106640 h 2230170"/>
              <a:gd name="connsiteX8" fmla="*/ 0 w 741168"/>
              <a:gd name="connsiteY8" fmla="*/ 123530 h 2230170"/>
              <a:gd name="connsiteX0-1" fmla="*/ 617638 w 741168"/>
              <a:gd name="connsiteY0-2" fmla="*/ 2230170 h 2321610"/>
              <a:gd name="connsiteX1-3" fmla="*/ 123530 w 741168"/>
              <a:gd name="connsiteY1-4" fmla="*/ 2230170 h 2321610"/>
              <a:gd name="connsiteX2-5" fmla="*/ 0 w 741168"/>
              <a:gd name="connsiteY2-6" fmla="*/ 2106640 h 2321610"/>
              <a:gd name="connsiteX3-7" fmla="*/ 0 w 741168"/>
              <a:gd name="connsiteY3-8" fmla="*/ 123530 h 2321610"/>
              <a:gd name="connsiteX4-9" fmla="*/ 123530 w 741168"/>
              <a:gd name="connsiteY4-10" fmla="*/ 0 h 2321610"/>
              <a:gd name="connsiteX5-11" fmla="*/ 617638 w 741168"/>
              <a:gd name="connsiteY5-12" fmla="*/ 0 h 2321610"/>
              <a:gd name="connsiteX6-13" fmla="*/ 741168 w 741168"/>
              <a:gd name="connsiteY6-14" fmla="*/ 123530 h 2321610"/>
              <a:gd name="connsiteX7-15" fmla="*/ 741168 w 741168"/>
              <a:gd name="connsiteY7-16" fmla="*/ 2106640 h 2321610"/>
              <a:gd name="connsiteX8-17" fmla="*/ 709078 w 741168"/>
              <a:gd name="connsiteY8-18" fmla="*/ 2321610 h 2321610"/>
              <a:gd name="connsiteX0-19" fmla="*/ 617638 w 741168"/>
              <a:gd name="connsiteY0-20" fmla="*/ 2230170 h 2230170"/>
              <a:gd name="connsiteX1-21" fmla="*/ 123530 w 741168"/>
              <a:gd name="connsiteY1-22" fmla="*/ 2230170 h 2230170"/>
              <a:gd name="connsiteX2-23" fmla="*/ 0 w 741168"/>
              <a:gd name="connsiteY2-24" fmla="*/ 2106640 h 2230170"/>
              <a:gd name="connsiteX3-25" fmla="*/ 0 w 741168"/>
              <a:gd name="connsiteY3-26" fmla="*/ 123530 h 2230170"/>
              <a:gd name="connsiteX4-27" fmla="*/ 123530 w 741168"/>
              <a:gd name="connsiteY4-28" fmla="*/ 0 h 2230170"/>
              <a:gd name="connsiteX5-29" fmla="*/ 617638 w 741168"/>
              <a:gd name="connsiteY5-30" fmla="*/ 0 h 2230170"/>
              <a:gd name="connsiteX6-31" fmla="*/ 741168 w 741168"/>
              <a:gd name="connsiteY6-32" fmla="*/ 123530 h 2230170"/>
              <a:gd name="connsiteX7-33" fmla="*/ 741168 w 741168"/>
              <a:gd name="connsiteY7-34" fmla="*/ 2106640 h 2230170"/>
              <a:gd name="connsiteX0-35" fmla="*/ 617638 w 741168"/>
              <a:gd name="connsiteY0-36" fmla="*/ 2230170 h 2230170"/>
              <a:gd name="connsiteX1-37" fmla="*/ 123530 w 741168"/>
              <a:gd name="connsiteY1-38" fmla="*/ 2230170 h 2230170"/>
              <a:gd name="connsiteX2-39" fmla="*/ 0 w 741168"/>
              <a:gd name="connsiteY2-40" fmla="*/ 2106640 h 2230170"/>
              <a:gd name="connsiteX3-41" fmla="*/ 0 w 741168"/>
              <a:gd name="connsiteY3-42" fmla="*/ 123530 h 2230170"/>
              <a:gd name="connsiteX4-43" fmla="*/ 123530 w 741168"/>
              <a:gd name="connsiteY4-44" fmla="*/ 0 h 2230170"/>
              <a:gd name="connsiteX5-45" fmla="*/ 617638 w 741168"/>
              <a:gd name="connsiteY5-46" fmla="*/ 0 h 2230170"/>
              <a:gd name="connsiteX6-47" fmla="*/ 741168 w 741168"/>
              <a:gd name="connsiteY6-48" fmla="*/ 123530 h 2230170"/>
              <a:gd name="connsiteX0-49" fmla="*/ 617638 w 617638"/>
              <a:gd name="connsiteY0-50" fmla="*/ 2230170 h 2230170"/>
              <a:gd name="connsiteX1-51" fmla="*/ 123530 w 617638"/>
              <a:gd name="connsiteY1-52" fmla="*/ 2230170 h 2230170"/>
              <a:gd name="connsiteX2-53" fmla="*/ 0 w 617638"/>
              <a:gd name="connsiteY2-54" fmla="*/ 2106640 h 2230170"/>
              <a:gd name="connsiteX3-55" fmla="*/ 0 w 617638"/>
              <a:gd name="connsiteY3-56" fmla="*/ 123530 h 2230170"/>
              <a:gd name="connsiteX4-57" fmla="*/ 123530 w 617638"/>
              <a:gd name="connsiteY4-58" fmla="*/ 0 h 2230170"/>
              <a:gd name="connsiteX5-59" fmla="*/ 617638 w 617638"/>
              <a:gd name="connsiteY5-60" fmla="*/ 0 h 22301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17638" h="2230170">
                <a:moveTo>
                  <a:pt x="617638" y="2230170"/>
                </a:moveTo>
                <a:lnTo>
                  <a:pt x="123530" y="2230170"/>
                </a:lnTo>
                <a:cubicBezTo>
                  <a:pt x="55306" y="2230170"/>
                  <a:pt x="0" y="2174864"/>
                  <a:pt x="0" y="2106640"/>
                </a:cubicBezTo>
                <a:lnTo>
                  <a:pt x="0" y="123530"/>
                </a:lnTo>
                <a:cubicBezTo>
                  <a:pt x="0" y="55306"/>
                  <a:pt x="55306" y="0"/>
                  <a:pt x="123530" y="0"/>
                </a:cubicBezTo>
                <a:lnTo>
                  <a:pt x="617638" y="0"/>
                </a:lnTo>
              </a:path>
            </a:pathLst>
          </a:custGeom>
          <a:noFill/>
          <a:ln>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12"/>
          <p:cNvSpPr/>
          <p:nvPr/>
        </p:nvSpPr>
        <p:spPr>
          <a:xfrm flipH="1">
            <a:off x="11043291" y="2802965"/>
            <a:ext cx="617638" cy="2230170"/>
          </a:xfrm>
          <a:custGeom>
            <a:avLst/>
            <a:gdLst>
              <a:gd name="connsiteX0" fmla="*/ 0 w 741168"/>
              <a:gd name="connsiteY0" fmla="*/ 123530 h 2230170"/>
              <a:gd name="connsiteX1" fmla="*/ 123530 w 741168"/>
              <a:gd name="connsiteY1" fmla="*/ 0 h 2230170"/>
              <a:gd name="connsiteX2" fmla="*/ 617638 w 741168"/>
              <a:gd name="connsiteY2" fmla="*/ 0 h 2230170"/>
              <a:gd name="connsiteX3" fmla="*/ 741168 w 741168"/>
              <a:gd name="connsiteY3" fmla="*/ 123530 h 2230170"/>
              <a:gd name="connsiteX4" fmla="*/ 741168 w 741168"/>
              <a:gd name="connsiteY4" fmla="*/ 2106640 h 2230170"/>
              <a:gd name="connsiteX5" fmla="*/ 617638 w 741168"/>
              <a:gd name="connsiteY5" fmla="*/ 2230170 h 2230170"/>
              <a:gd name="connsiteX6" fmla="*/ 123530 w 741168"/>
              <a:gd name="connsiteY6" fmla="*/ 2230170 h 2230170"/>
              <a:gd name="connsiteX7" fmla="*/ 0 w 741168"/>
              <a:gd name="connsiteY7" fmla="*/ 2106640 h 2230170"/>
              <a:gd name="connsiteX8" fmla="*/ 0 w 741168"/>
              <a:gd name="connsiteY8" fmla="*/ 123530 h 2230170"/>
              <a:gd name="connsiteX0-1" fmla="*/ 617638 w 741168"/>
              <a:gd name="connsiteY0-2" fmla="*/ 2230170 h 2321610"/>
              <a:gd name="connsiteX1-3" fmla="*/ 123530 w 741168"/>
              <a:gd name="connsiteY1-4" fmla="*/ 2230170 h 2321610"/>
              <a:gd name="connsiteX2-5" fmla="*/ 0 w 741168"/>
              <a:gd name="connsiteY2-6" fmla="*/ 2106640 h 2321610"/>
              <a:gd name="connsiteX3-7" fmla="*/ 0 w 741168"/>
              <a:gd name="connsiteY3-8" fmla="*/ 123530 h 2321610"/>
              <a:gd name="connsiteX4-9" fmla="*/ 123530 w 741168"/>
              <a:gd name="connsiteY4-10" fmla="*/ 0 h 2321610"/>
              <a:gd name="connsiteX5-11" fmla="*/ 617638 w 741168"/>
              <a:gd name="connsiteY5-12" fmla="*/ 0 h 2321610"/>
              <a:gd name="connsiteX6-13" fmla="*/ 741168 w 741168"/>
              <a:gd name="connsiteY6-14" fmla="*/ 123530 h 2321610"/>
              <a:gd name="connsiteX7-15" fmla="*/ 741168 w 741168"/>
              <a:gd name="connsiteY7-16" fmla="*/ 2106640 h 2321610"/>
              <a:gd name="connsiteX8-17" fmla="*/ 709078 w 741168"/>
              <a:gd name="connsiteY8-18" fmla="*/ 2321610 h 2321610"/>
              <a:gd name="connsiteX0-19" fmla="*/ 617638 w 741168"/>
              <a:gd name="connsiteY0-20" fmla="*/ 2230170 h 2230170"/>
              <a:gd name="connsiteX1-21" fmla="*/ 123530 w 741168"/>
              <a:gd name="connsiteY1-22" fmla="*/ 2230170 h 2230170"/>
              <a:gd name="connsiteX2-23" fmla="*/ 0 w 741168"/>
              <a:gd name="connsiteY2-24" fmla="*/ 2106640 h 2230170"/>
              <a:gd name="connsiteX3-25" fmla="*/ 0 w 741168"/>
              <a:gd name="connsiteY3-26" fmla="*/ 123530 h 2230170"/>
              <a:gd name="connsiteX4-27" fmla="*/ 123530 w 741168"/>
              <a:gd name="connsiteY4-28" fmla="*/ 0 h 2230170"/>
              <a:gd name="connsiteX5-29" fmla="*/ 617638 w 741168"/>
              <a:gd name="connsiteY5-30" fmla="*/ 0 h 2230170"/>
              <a:gd name="connsiteX6-31" fmla="*/ 741168 w 741168"/>
              <a:gd name="connsiteY6-32" fmla="*/ 123530 h 2230170"/>
              <a:gd name="connsiteX7-33" fmla="*/ 741168 w 741168"/>
              <a:gd name="connsiteY7-34" fmla="*/ 2106640 h 2230170"/>
              <a:gd name="connsiteX0-35" fmla="*/ 617638 w 741168"/>
              <a:gd name="connsiteY0-36" fmla="*/ 2230170 h 2230170"/>
              <a:gd name="connsiteX1-37" fmla="*/ 123530 w 741168"/>
              <a:gd name="connsiteY1-38" fmla="*/ 2230170 h 2230170"/>
              <a:gd name="connsiteX2-39" fmla="*/ 0 w 741168"/>
              <a:gd name="connsiteY2-40" fmla="*/ 2106640 h 2230170"/>
              <a:gd name="connsiteX3-41" fmla="*/ 0 w 741168"/>
              <a:gd name="connsiteY3-42" fmla="*/ 123530 h 2230170"/>
              <a:gd name="connsiteX4-43" fmla="*/ 123530 w 741168"/>
              <a:gd name="connsiteY4-44" fmla="*/ 0 h 2230170"/>
              <a:gd name="connsiteX5-45" fmla="*/ 617638 w 741168"/>
              <a:gd name="connsiteY5-46" fmla="*/ 0 h 2230170"/>
              <a:gd name="connsiteX6-47" fmla="*/ 741168 w 741168"/>
              <a:gd name="connsiteY6-48" fmla="*/ 123530 h 2230170"/>
              <a:gd name="connsiteX0-49" fmla="*/ 617638 w 617638"/>
              <a:gd name="connsiteY0-50" fmla="*/ 2230170 h 2230170"/>
              <a:gd name="connsiteX1-51" fmla="*/ 123530 w 617638"/>
              <a:gd name="connsiteY1-52" fmla="*/ 2230170 h 2230170"/>
              <a:gd name="connsiteX2-53" fmla="*/ 0 w 617638"/>
              <a:gd name="connsiteY2-54" fmla="*/ 2106640 h 2230170"/>
              <a:gd name="connsiteX3-55" fmla="*/ 0 w 617638"/>
              <a:gd name="connsiteY3-56" fmla="*/ 123530 h 2230170"/>
              <a:gd name="connsiteX4-57" fmla="*/ 123530 w 617638"/>
              <a:gd name="connsiteY4-58" fmla="*/ 0 h 2230170"/>
              <a:gd name="connsiteX5-59" fmla="*/ 617638 w 617638"/>
              <a:gd name="connsiteY5-60" fmla="*/ 0 h 22301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17638" h="2230170">
                <a:moveTo>
                  <a:pt x="617638" y="2230170"/>
                </a:moveTo>
                <a:lnTo>
                  <a:pt x="123530" y="2230170"/>
                </a:lnTo>
                <a:cubicBezTo>
                  <a:pt x="55306" y="2230170"/>
                  <a:pt x="0" y="2174864"/>
                  <a:pt x="0" y="2106640"/>
                </a:cubicBezTo>
                <a:lnTo>
                  <a:pt x="0" y="123530"/>
                </a:lnTo>
                <a:cubicBezTo>
                  <a:pt x="0" y="55306"/>
                  <a:pt x="55306" y="0"/>
                  <a:pt x="123530" y="0"/>
                </a:cubicBezTo>
                <a:lnTo>
                  <a:pt x="617638" y="0"/>
                </a:lnTo>
              </a:path>
            </a:pathLst>
          </a:custGeom>
          <a:noFill/>
          <a:ln>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9644205" y="3653707"/>
            <a:ext cx="703857" cy="400110"/>
          </a:xfrm>
          <a:prstGeom prst="rect">
            <a:avLst/>
          </a:prstGeom>
          <a:noFill/>
        </p:spPr>
        <p:txBody>
          <a:bodyPr wrap="square" rtlCol="0">
            <a:spAutoFit/>
          </a:bodyPr>
          <a:lstStyle/>
          <a:p>
            <a:r>
              <a:rPr lang="zh-CN" altLang="en-US" sz="1000" dirty="0">
                <a:latin typeface="Arial" panose="020B0604020202020204" pitchFamily="34" charset="0"/>
                <a:cs typeface="Arial" panose="020B0604020202020204" pitchFamily="34" charset="0"/>
              </a:rPr>
              <a:t>奖励</a:t>
            </a:r>
            <a:endParaRPr lang="en-US" altLang="zh-CN" sz="1000" dirty="0">
              <a:latin typeface="Arial" panose="020B0604020202020204" pitchFamily="34" charset="0"/>
              <a:cs typeface="Arial" panose="020B0604020202020204" pitchFamily="34" charset="0"/>
            </a:endParaRPr>
          </a:p>
          <a:p>
            <a:r>
              <a:rPr lang="en-US" altLang="zh-CN" sz="1000" dirty="0">
                <a:latin typeface="Arial" panose="020B0604020202020204" pitchFamily="34" charset="0"/>
                <a:cs typeface="Arial" panose="020B0604020202020204" pitchFamily="34" charset="0"/>
              </a:rPr>
              <a:t>reward</a:t>
            </a:r>
            <a:endParaRPr lang="zh-CN" altLang="en-US" sz="10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2" name="文本框 11"/>
              <p:cNvSpPr txBox="1"/>
              <p:nvPr/>
            </p:nvSpPr>
            <p:spPr>
              <a:xfrm>
                <a:off x="10318305" y="3684143"/>
                <a:ext cx="357277" cy="25391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rPr>
                          </m:ctrlPr>
                        </m:sSubPr>
                        <m:e>
                          <m:r>
                            <a:rPr lang="en-US" altLang="zh-CN" sz="1050" b="0" i="1" smtClean="0">
                              <a:latin typeface="Cambria Math" panose="02040503050406030204" pitchFamily="18" charset="0"/>
                            </a:rPr>
                            <m:t>𝑅</m:t>
                          </m:r>
                        </m:e>
                        <m:sub>
                          <m:r>
                            <a:rPr lang="en-US" altLang="zh-CN" sz="1050" b="0" i="1" smtClean="0">
                              <a:latin typeface="Cambria Math" panose="02040503050406030204" pitchFamily="18" charset="0"/>
                            </a:rPr>
                            <m:t>𝑡</m:t>
                          </m:r>
                        </m:sub>
                      </m:sSub>
                    </m:oMath>
                  </m:oMathPara>
                </a14:m>
                <a:endParaRPr lang="zh-CN" altLang="en-US" sz="1000" dirty="0"/>
              </a:p>
            </p:txBody>
          </p:sp>
        </mc:Choice>
        <mc:Fallback>
          <p:sp>
            <p:nvSpPr>
              <p:cNvPr id="12" name="文本框 11"/>
              <p:cNvSpPr txBox="1">
                <a:spLocks noRot="1" noChangeAspect="1" noMove="1" noResize="1" noEditPoints="1" noAdjustHandles="1" noChangeArrowheads="1" noChangeShapeType="1" noTextEdit="1"/>
              </p:cNvSpPr>
              <p:nvPr/>
            </p:nvSpPr>
            <p:spPr>
              <a:xfrm>
                <a:off x="10318305" y="3684143"/>
                <a:ext cx="357277" cy="253916"/>
              </a:xfrm>
              <a:prstGeom prst="rect">
                <a:avLst/>
              </a:prstGeom>
              <a:blipFill rotWithShape="1">
                <a:blip r:embed="rId5"/>
                <a:stretch>
                  <a:fillRect l="-53" t="-200" r="167" b="167"/>
                </a:stretch>
              </a:blipFill>
            </p:spPr>
            <p:txBody>
              <a:bodyPr/>
              <a:lstStyle/>
              <a:p>
                <a:r>
                  <a:rPr lang="zh-CN" altLang="en-US">
                    <a:noFill/>
                  </a:rPr>
                  <a:t> </a:t>
                </a:r>
              </a:p>
            </p:txBody>
          </p:sp>
        </mc:Fallback>
      </mc:AlternateContent>
      <p:sp>
        <p:nvSpPr>
          <p:cNvPr id="13" name="文本框 12"/>
          <p:cNvSpPr txBox="1"/>
          <p:nvPr/>
        </p:nvSpPr>
        <p:spPr>
          <a:xfrm>
            <a:off x="8062870" y="3613107"/>
            <a:ext cx="893446" cy="400110"/>
          </a:xfrm>
          <a:prstGeom prst="rect">
            <a:avLst/>
          </a:prstGeom>
          <a:noFill/>
        </p:spPr>
        <p:txBody>
          <a:bodyPr wrap="square" rtlCol="0">
            <a:spAutoFit/>
          </a:bodyPr>
          <a:lstStyle/>
          <a:p>
            <a:pPr algn="ctr"/>
            <a:r>
              <a:rPr lang="zh-CN" altLang="en-US" sz="1000" dirty="0">
                <a:latin typeface="Arial" panose="020B0604020202020204" pitchFamily="34" charset="0"/>
                <a:cs typeface="Arial" panose="020B0604020202020204" pitchFamily="34" charset="0"/>
              </a:rPr>
              <a:t>观测 </a:t>
            </a:r>
            <a:r>
              <a:rPr lang="en-US" altLang="zh-CN" sz="1000" dirty="0">
                <a:latin typeface="Arial" panose="020B0604020202020204" pitchFamily="34" charset="0"/>
                <a:cs typeface="Arial" panose="020B0604020202020204" pitchFamily="34" charset="0"/>
              </a:rPr>
              <a:t>observation</a:t>
            </a:r>
            <a:endParaRPr lang="zh-CN" altLang="en-US" sz="1000" dirty="0">
              <a:latin typeface="Arial" panose="020B0604020202020204" pitchFamily="34" charset="0"/>
              <a:cs typeface="Arial" panose="020B0604020202020204" pitchFamily="34" charset="0"/>
            </a:endParaRPr>
          </a:p>
        </p:txBody>
      </p:sp>
      <p:sp>
        <p:nvSpPr>
          <p:cNvPr id="14" name="文本框 13"/>
          <p:cNvSpPr txBox="1"/>
          <p:nvPr/>
        </p:nvSpPr>
        <p:spPr>
          <a:xfrm>
            <a:off x="11118331" y="3649606"/>
            <a:ext cx="560034" cy="400110"/>
          </a:xfrm>
          <a:prstGeom prst="rect">
            <a:avLst/>
          </a:prstGeom>
          <a:noFill/>
        </p:spPr>
        <p:txBody>
          <a:bodyPr wrap="square" rtlCol="0">
            <a:spAutoFit/>
          </a:bodyPr>
          <a:lstStyle/>
          <a:p>
            <a:pPr algn="ctr"/>
            <a:r>
              <a:rPr lang="zh-CN" altLang="en-US" sz="1000" dirty="0">
                <a:latin typeface="Arial" panose="020B0604020202020204" pitchFamily="34" charset="0"/>
                <a:cs typeface="Arial" panose="020B0604020202020204" pitchFamily="34" charset="0"/>
              </a:rPr>
              <a:t>动作</a:t>
            </a:r>
            <a:endParaRPr lang="en-US" altLang="zh-CN" sz="1000" dirty="0">
              <a:latin typeface="Arial" panose="020B0604020202020204" pitchFamily="34" charset="0"/>
              <a:cs typeface="Arial" panose="020B0604020202020204" pitchFamily="34" charset="0"/>
            </a:endParaRPr>
          </a:p>
          <a:p>
            <a:pPr algn="ctr"/>
            <a:r>
              <a:rPr lang="en-US" altLang="zh-CN" sz="1000" dirty="0">
                <a:latin typeface="Arial" panose="020B0604020202020204" pitchFamily="34" charset="0"/>
                <a:cs typeface="Arial" panose="020B0604020202020204" pitchFamily="34" charset="0"/>
              </a:rPr>
              <a:t>action</a:t>
            </a:r>
            <a:endParaRPr lang="zh-CN" altLang="en-US" sz="10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5" name="文本框 14"/>
              <p:cNvSpPr txBox="1"/>
              <p:nvPr/>
            </p:nvSpPr>
            <p:spPr>
              <a:xfrm>
                <a:off x="8898444" y="3686204"/>
                <a:ext cx="358495" cy="25391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rPr>
                          </m:ctrlPr>
                        </m:sSubPr>
                        <m:e>
                          <m:r>
                            <a:rPr lang="en-US" altLang="zh-CN" sz="1050" b="0" i="1" smtClean="0">
                              <a:latin typeface="Cambria Math" panose="02040503050406030204" pitchFamily="18" charset="0"/>
                            </a:rPr>
                            <m:t>𝑂</m:t>
                          </m:r>
                        </m:e>
                        <m:sub>
                          <m:r>
                            <a:rPr lang="en-US" altLang="zh-CN" sz="1050" b="0" i="1" smtClean="0">
                              <a:latin typeface="Cambria Math" panose="02040503050406030204" pitchFamily="18" charset="0"/>
                            </a:rPr>
                            <m:t>𝑡</m:t>
                          </m:r>
                        </m:sub>
                      </m:sSub>
                    </m:oMath>
                  </m:oMathPara>
                </a14:m>
                <a:endParaRPr lang="zh-CN" altLang="en-US" sz="1000" dirty="0"/>
              </a:p>
            </p:txBody>
          </p:sp>
        </mc:Choice>
        <mc:Fallback>
          <p:sp>
            <p:nvSpPr>
              <p:cNvPr id="15" name="文本框 14"/>
              <p:cNvSpPr txBox="1">
                <a:spLocks noRot="1" noChangeAspect="1" noMove="1" noResize="1" noEditPoints="1" noAdjustHandles="1" noChangeArrowheads="1" noChangeShapeType="1" noTextEdit="1"/>
              </p:cNvSpPr>
              <p:nvPr/>
            </p:nvSpPr>
            <p:spPr>
              <a:xfrm>
                <a:off x="8898444" y="3686204"/>
                <a:ext cx="358495" cy="253916"/>
              </a:xfrm>
              <a:prstGeom prst="rect">
                <a:avLst/>
              </a:prstGeom>
              <a:blipFill rotWithShape="1">
                <a:blip r:embed="rId6"/>
                <a:stretch>
                  <a:fillRect l="-53" t="-11" r="152" b="2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11660929" y="3686204"/>
                <a:ext cx="357982" cy="25391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rPr>
                          </m:ctrlPr>
                        </m:sSubPr>
                        <m:e>
                          <m:r>
                            <a:rPr lang="en-US" altLang="zh-CN" sz="1050" b="0" i="1" smtClean="0">
                              <a:latin typeface="Cambria Math" panose="02040503050406030204" pitchFamily="18" charset="0"/>
                            </a:rPr>
                            <m:t>𝐴</m:t>
                          </m:r>
                        </m:e>
                        <m:sub>
                          <m:r>
                            <a:rPr lang="en-US" altLang="zh-CN" sz="1050" b="0" i="1" smtClean="0">
                              <a:latin typeface="Cambria Math" panose="02040503050406030204" pitchFamily="18" charset="0"/>
                            </a:rPr>
                            <m:t>𝑡</m:t>
                          </m:r>
                        </m:sub>
                      </m:sSub>
                    </m:oMath>
                  </m:oMathPara>
                </a14:m>
                <a:endParaRPr lang="zh-CN" altLang="en-US" sz="1000" dirty="0"/>
              </a:p>
            </p:txBody>
          </p:sp>
        </mc:Choice>
        <mc:Fallback>
          <p:sp>
            <p:nvSpPr>
              <p:cNvPr id="16" name="文本框 15"/>
              <p:cNvSpPr txBox="1">
                <a:spLocks noRot="1" noChangeAspect="1" noMove="1" noResize="1" noEditPoints="1" noAdjustHandles="1" noChangeArrowheads="1" noChangeShapeType="1" noTextEdit="1"/>
              </p:cNvSpPr>
              <p:nvPr/>
            </p:nvSpPr>
            <p:spPr>
              <a:xfrm>
                <a:off x="11660929" y="3686204"/>
                <a:ext cx="357982" cy="253916"/>
              </a:xfrm>
              <a:prstGeom prst="rect">
                <a:avLst/>
              </a:prstGeom>
              <a:blipFill rotWithShape="1">
                <a:blip r:embed="rId7"/>
                <a:stretch>
                  <a:fillRect l="-118" t="-11" r="74" b="228"/>
                </a:stretch>
              </a:blipFill>
            </p:spPr>
            <p:txBody>
              <a:bodyPr/>
              <a:lstStyle/>
              <a:p>
                <a:r>
                  <a:rPr lang="zh-CN" altLang="en-US">
                    <a:noFill/>
                  </a:rPr>
                  <a:t> </a:t>
                </a:r>
              </a:p>
            </p:txBody>
          </p:sp>
        </mc:Fallback>
      </mc:AlternateContent>
      <p:sp>
        <p:nvSpPr>
          <p:cNvPr id="17" name="文本框 16"/>
          <p:cNvSpPr txBox="1"/>
          <p:nvPr/>
        </p:nvSpPr>
        <p:spPr>
          <a:xfrm>
            <a:off x="9889919" y="1825624"/>
            <a:ext cx="893446" cy="400110"/>
          </a:xfrm>
          <a:prstGeom prst="rect">
            <a:avLst/>
          </a:prstGeom>
          <a:noFill/>
        </p:spPr>
        <p:txBody>
          <a:bodyPr wrap="square" rtlCol="0">
            <a:spAutoFit/>
          </a:bodyPr>
          <a:lstStyle/>
          <a:p>
            <a:pPr algn="ctr"/>
            <a:r>
              <a:rPr lang="zh-CN" altLang="en-US" sz="1000" dirty="0">
                <a:latin typeface="Arial" panose="020B0604020202020204" pitchFamily="34" charset="0"/>
                <a:cs typeface="Arial" panose="020B0604020202020204" pitchFamily="34" charset="0"/>
              </a:rPr>
              <a:t>智能体</a:t>
            </a:r>
            <a:endParaRPr lang="en-US" altLang="zh-CN" sz="1000" dirty="0">
              <a:latin typeface="Arial" panose="020B0604020202020204" pitchFamily="34" charset="0"/>
              <a:cs typeface="Arial" panose="020B0604020202020204" pitchFamily="34" charset="0"/>
            </a:endParaRPr>
          </a:p>
          <a:p>
            <a:pPr algn="ctr"/>
            <a:r>
              <a:rPr lang="en-US" altLang="zh-CN" sz="1000" dirty="0">
                <a:latin typeface="Arial" panose="020B0604020202020204" pitchFamily="34" charset="0"/>
                <a:cs typeface="Arial" panose="020B0604020202020204" pitchFamily="34" charset="0"/>
              </a:rPr>
              <a:t>agent</a:t>
            </a:r>
            <a:endParaRPr lang="zh-CN" altLang="en-US" sz="1000" dirty="0">
              <a:latin typeface="Arial" panose="020B0604020202020204" pitchFamily="34" charset="0"/>
              <a:cs typeface="Arial" panose="020B0604020202020204" pitchFamily="34" charset="0"/>
            </a:endParaRPr>
          </a:p>
        </p:txBody>
      </p:sp>
      <p:sp>
        <p:nvSpPr>
          <p:cNvPr id="18" name="文本框 17"/>
          <p:cNvSpPr txBox="1"/>
          <p:nvPr/>
        </p:nvSpPr>
        <p:spPr>
          <a:xfrm>
            <a:off x="9901339" y="5652804"/>
            <a:ext cx="893446" cy="400110"/>
          </a:xfrm>
          <a:prstGeom prst="rect">
            <a:avLst/>
          </a:prstGeom>
          <a:noFill/>
        </p:spPr>
        <p:txBody>
          <a:bodyPr wrap="square" rtlCol="0">
            <a:spAutoFit/>
          </a:bodyPr>
          <a:lstStyle/>
          <a:p>
            <a:pPr algn="ctr"/>
            <a:r>
              <a:rPr lang="zh-CN" altLang="en-US" sz="1000" dirty="0">
                <a:latin typeface="Arial" panose="020B0604020202020204" pitchFamily="34" charset="0"/>
                <a:cs typeface="Arial" panose="020B0604020202020204" pitchFamily="34" charset="0"/>
              </a:rPr>
              <a:t>环境</a:t>
            </a:r>
            <a:endParaRPr lang="en-US" altLang="zh-CN" sz="1000" dirty="0">
              <a:latin typeface="Arial" panose="020B0604020202020204" pitchFamily="34" charset="0"/>
              <a:cs typeface="Arial" panose="020B0604020202020204" pitchFamily="34" charset="0"/>
            </a:endParaRPr>
          </a:p>
          <a:p>
            <a:pPr algn="ctr"/>
            <a:r>
              <a:rPr lang="en-US" altLang="zh-CN" sz="1000" dirty="0">
                <a:latin typeface="Arial" panose="020B0604020202020204" pitchFamily="34" charset="0"/>
                <a:cs typeface="Arial" panose="020B0604020202020204" pitchFamily="34" charset="0"/>
              </a:rPr>
              <a:t>environment</a:t>
            </a:r>
            <a:endParaRPr lang="zh-CN" altLang="en-US" sz="1000"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2"/>
          </p:nvPr>
        </p:nvSpPr>
        <p:spPr/>
        <p:txBody>
          <a:bodyPr/>
          <a:lstStyle/>
          <a:p>
            <a:fld id="{ED496105-7AFB-4EB5-8B19-C7F6D1DDBE80}" type="slidenum">
              <a:rPr lang="zh-CN" altLang="en-US" smtClean="0"/>
            </a:fld>
            <a:endParaRPr lang="zh-CN" altLang="en-US"/>
          </a:p>
        </p:txBody>
      </p:sp>
      <p:pic>
        <p:nvPicPr>
          <p:cNvPr id="19" name="图片 18"/>
          <p:cNvPicPr>
            <a:picLocks noChangeAspect="1"/>
          </p:cNvPicPr>
          <p:nvPr/>
        </p:nvPicPr>
        <p:blipFill>
          <a:blip r:embed="rId8"/>
          <a:stretch>
            <a:fillRect/>
          </a:stretch>
        </p:blipFill>
        <p:spPr>
          <a:xfrm>
            <a:off x="1479550" y="2802890"/>
            <a:ext cx="5707380" cy="3886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强化学习中随机性的来源</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38200" y="1825624"/>
                <a:ext cx="10515600" cy="5032376"/>
              </a:xfrm>
            </p:spPr>
            <p:txBody>
              <a:bodyPr>
                <a:normAutofit/>
              </a:bodyPr>
              <a:lstStyle/>
              <a:p>
                <a:r>
                  <a:rPr lang="zh-CN" altLang="en-US" dirty="0"/>
                  <a:t>是什么决定了一局游戏的内容？为什么开局相同，不同玩家游戏的内容细节全完全不同？</a:t>
                </a:r>
                <a:endParaRPr lang="en-US" altLang="zh-CN" dirty="0"/>
              </a:p>
              <a:p>
                <a:r>
                  <a:rPr lang="zh-CN" altLang="en-US" dirty="0"/>
                  <a:t>动作的随机性：</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𝜋</m:t>
                    </m:r>
                    <m:d>
                      <m:dPr>
                        <m:ctrlPr>
                          <a:rPr lang="en-US" altLang="zh-CN" i="1">
                            <a:latin typeface="Cambria Math" panose="02040503050406030204" pitchFamily="18" charset="0"/>
                          </a:rPr>
                        </m:ctrlPr>
                      </m:dPr>
                      <m:e>
                        <m:r>
                          <a:rPr lang="en-US" altLang="zh-CN" i="1" smtClean="0">
                            <a:latin typeface="Cambria Math" panose="02040503050406030204" pitchFamily="18" charset="0"/>
                          </a:rPr>
                          <m:t>𝑎</m:t>
                        </m:r>
                      </m:e>
                      <m:e>
                        <m:r>
                          <a:rPr lang="en-US" altLang="zh-CN" i="1">
                            <a:latin typeface="Cambria Math" panose="02040503050406030204" pitchFamily="18" charset="0"/>
                          </a:rPr>
                          <m:t>𝑠</m:t>
                        </m:r>
                      </m:e>
                    </m:d>
                  </m:oMath>
                </a14:m>
                <a:endParaRPr lang="en-US" altLang="zh-CN" dirty="0"/>
              </a:p>
              <a:p>
                <a:pPr lvl="1"/>
                <a:r>
                  <a:rPr lang="zh-CN" altLang="en-US" dirty="0"/>
                  <a:t>随机性策略（</a:t>
                </a:r>
                <a:r>
                  <a:rPr lang="en-US" altLang="zh-CN" dirty="0"/>
                  <a:t>stochastic policy, </a:t>
                </a:r>
                <a:r>
                  <a:rPr lang="en-US" altLang="zh-CN" dirty="0">
                    <a:latin typeface="微软雅黑" panose="020B0503020204020204" charset="-122"/>
                    <a:cs typeface="微软雅黑" panose="020B0503020204020204" charset="-122"/>
                  </a:rPr>
                  <a:t>ϵ</a:t>
                </a:r>
                <a:r>
                  <a:rPr lang="en-US" altLang="zh-CN" dirty="0"/>
                  <a:t>-Greedy Policy</a:t>
                </a:r>
                <a:r>
                  <a:rPr lang="zh-CN" altLang="en-US" dirty="0"/>
                  <a:t>）</a:t>
                </a:r>
                <a:endParaRPr lang="zh-CN" altLang="en-US" dirty="0"/>
              </a:p>
              <a:p>
                <a:pPr lvl="2"/>
                <a:r>
                  <a:rPr lang="zh-CN" altLang="en-US" dirty="0"/>
                  <a:t>以</a:t>
                </a:r>
                <a:r>
                  <a:rPr lang="en-US" altLang="zh-CN" dirty="0"/>
                  <a:t> 1 - </a:t>
                </a:r>
                <a:r>
                  <a:rPr lang="en-US" altLang="zh-CN" dirty="0">
                    <a:latin typeface="微软雅黑" panose="020B0503020204020204" charset="-122"/>
                    <a:cs typeface="微软雅黑" panose="020B0503020204020204" charset="-122"/>
                    <a:sym typeface="+mn-ea"/>
                  </a:rPr>
                  <a:t>ϵ</a:t>
                </a:r>
                <a:r>
                  <a:rPr lang="zh-CN" altLang="en-US" dirty="0"/>
                  <a:t>的概率：执行贪心（</a:t>
                </a:r>
                <a:r>
                  <a:rPr lang="en-US" altLang="zh-CN" dirty="0"/>
                  <a:t>Greedy</a:t>
                </a:r>
                <a:r>
                  <a:rPr lang="zh-CN" altLang="en-US" dirty="0"/>
                  <a:t>）动作，即根据当前已知的价值函数（如</a:t>
                </a:r>
                <a:r>
                  <a:rPr lang="en-US" altLang="zh-CN" dirty="0"/>
                  <a:t> Q </a:t>
                </a:r>
                <a:r>
                  <a:rPr lang="zh-CN" altLang="en-US" dirty="0"/>
                  <a:t>值）选择价值最高的动作</a:t>
                </a:r>
                <a:endParaRPr lang="zh-CN" altLang="en-US" dirty="0"/>
              </a:p>
              <a:p>
                <a:pPr lvl="2"/>
                <a:r>
                  <a:rPr lang="zh-CN" altLang="en-US" dirty="0"/>
                  <a:t>以</a:t>
                </a:r>
                <a:r>
                  <a:rPr lang="en-US" altLang="zh-CN" dirty="0"/>
                  <a:t> </a:t>
                </a:r>
                <a:r>
                  <a:rPr lang="en-US" altLang="zh-CN" dirty="0">
                    <a:latin typeface="微软雅黑" panose="020B0503020204020204" charset="-122"/>
                    <a:cs typeface="微软雅黑" panose="020B0503020204020204" charset="-122"/>
                    <a:sym typeface="+mn-ea"/>
                  </a:rPr>
                  <a:t>ϵ</a:t>
                </a:r>
                <a:r>
                  <a:rPr lang="en-US" altLang="zh-CN" dirty="0"/>
                  <a:t> </a:t>
                </a:r>
                <a:r>
                  <a:rPr lang="zh-CN" altLang="en-US" dirty="0"/>
                  <a:t>的概率：从所有可能的动作中随机选择一个动作（包括贪心动作），通常是均匀随机选择，确保别的动作也能被探索到。</a:t>
                </a:r>
                <a:endParaRPr lang="zh-CN" altLang="en-US" dirty="0"/>
              </a:p>
              <a:p>
                <a:pPr lvl="2"/>
                <a:endParaRPr lang="en-US" altLang="zh-CN" dirty="0"/>
              </a:p>
              <a:p>
                <a:r>
                  <a:rPr lang="zh-CN" altLang="en-US" dirty="0"/>
                  <a:t>状态的随机性：</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P</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endParaRPr lang="en-US" altLang="zh-CN" b="0" i="1" smtClean="0">
                  <a:latin typeface="Cambria Math" panose="02040503050406030204" pitchFamily="18" charset="0"/>
                </a:endParaRPr>
              </a:p>
              <a:p>
                <a:r>
                  <a:rPr lang="zh-CN" altLang="en-US" dirty="0"/>
                  <a:t>随机性的意义：它确保了智能体不会</a:t>
                </a:r>
                <a:r>
                  <a:rPr lang="en-US" altLang="zh-CN" dirty="0"/>
                  <a:t>“</a:t>
                </a:r>
                <a:r>
                  <a:rPr lang="zh-CN" altLang="en-US" dirty="0"/>
                  <a:t>墨守成规</a:t>
                </a:r>
                <a:r>
                  <a:rPr lang="en-US" altLang="zh-CN" dirty="0"/>
                  <a:t>”</a:t>
                </a:r>
                <a:r>
                  <a:rPr lang="zh-CN" altLang="en-US" dirty="0"/>
                  <a:t>，而是能够全面了解环境，最终找到真正最优的解决方案</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838200" y="1825624"/>
                <a:ext cx="10515600" cy="5032376"/>
              </a:xfrm>
              <a:blipFill rotWithShape="1">
                <a:blip r:embed="rId1"/>
                <a:stretch>
                  <a:fillRect t="-50" r="-507"/>
                </a:stretch>
              </a:blipFill>
            </p:spPr>
            <p:txBody>
              <a:bodyPr/>
              <a:lstStyle/>
              <a:p>
                <a:r>
                  <a:rPr lang="zh-CN" altLang="en-US">
                    <a:noFill/>
                  </a:rPr>
                  <a:t> </a:t>
                </a:r>
              </a:p>
            </p:txBody>
          </p:sp>
        </mc:Fallback>
      </mc:AlternateContent>
      <p:pic>
        <p:nvPicPr>
          <p:cNvPr id="5" name="图片 4"/>
          <p:cNvPicPr>
            <a:picLocks noChangeAspect="1"/>
          </p:cNvPicPr>
          <p:nvPr/>
        </p:nvPicPr>
        <p:blipFill>
          <a:blip r:embed="rId2">
            <a:clrChange>
              <a:clrFrom>
                <a:srgbClr val="EAF1F5"/>
              </a:clrFrom>
              <a:clrTo>
                <a:srgbClr val="EAF1F5">
                  <a:alpha val="0"/>
                </a:srgbClr>
              </a:clrTo>
            </a:clrChange>
          </a:blip>
          <a:stretch>
            <a:fillRect/>
          </a:stretch>
        </p:blipFill>
        <p:spPr>
          <a:xfrm>
            <a:off x="6226609" y="2490886"/>
            <a:ext cx="5458886" cy="656943"/>
          </a:xfrm>
          <a:prstGeom prst="rect">
            <a:avLst/>
          </a:prstGeom>
        </p:spPr>
      </p:pic>
      <p:sp>
        <p:nvSpPr>
          <p:cNvPr id="4" name="灯片编号占位符 3"/>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6461125" y="5779135"/>
            <a:ext cx="5638800" cy="859790"/>
          </a:xfrm>
          <a:prstGeom prst="rect">
            <a:avLst/>
          </a:prstGeom>
        </p:spPr>
      </p:pic>
      <p:sp>
        <p:nvSpPr>
          <p:cNvPr id="2" name="标题 1"/>
          <p:cNvSpPr>
            <a:spLocks noGrp="1"/>
          </p:cNvSpPr>
          <p:nvPr>
            <p:ph type="title"/>
          </p:nvPr>
        </p:nvSpPr>
        <p:spPr/>
        <p:txBody>
          <a:bodyPr/>
          <a:lstStyle/>
          <a:p>
            <a:r>
              <a:rPr lang="zh-CN" altLang="en-US" dirty="0"/>
              <a:t>强化学习的目标</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6565" y="1418590"/>
                <a:ext cx="10488930" cy="5302885"/>
              </a:xfrm>
            </p:spPr>
            <p:txBody>
              <a:bodyPr>
                <a:normAutofit fontScale="90000"/>
              </a:bodyPr>
              <a:lstStyle/>
              <a:p>
                <a:r>
                  <a:rPr lang="zh-CN" altLang="en-US" dirty="0"/>
                  <a:t>状态和动作的映射</a:t>
                </a:r>
                <a:r>
                  <a:rPr lang="en-US" altLang="zh-CN" dirty="0"/>
                  <a:t>——</a:t>
                </a:r>
                <a:r>
                  <a:rPr lang="zh-CN" altLang="en-US" dirty="0"/>
                  <a:t>策略 </a:t>
                </a:r>
                <a:r>
                  <a:rPr lang="en-US" altLang="zh-CN" dirty="0"/>
                  <a:t>Policy</a:t>
                </a:r>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𝜋</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oMath>
                </a14:m>
                <a:endParaRPr lang="en-US" altLang="zh-CN" dirty="0"/>
              </a:p>
              <a:p>
                <a:r>
                  <a:rPr lang="zh-CN" altLang="en-US" dirty="0"/>
                  <a:t>当前状态的好坏</a:t>
                </a:r>
                <a:r>
                  <a:rPr lang="en-US" altLang="zh-CN" dirty="0"/>
                  <a:t>——</a:t>
                </a:r>
                <a:r>
                  <a:rPr lang="zh-CN" altLang="en-US" dirty="0"/>
                  <a:t>累积折扣回报 </a:t>
                </a:r>
                <a:r>
                  <a:rPr lang="en-US" altLang="zh-CN" dirty="0"/>
                  <a:t>Return</a:t>
                </a:r>
                <a:endParaRPr lang="en-US" altLang="zh-CN" dirty="0">
                  <a:solidFill>
                    <a:schemeClr val="bg1">
                      <a:lumMod val="75000"/>
                    </a:schemeClr>
                  </a:solidFill>
                </a:endParaRPr>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𝛾</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2</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𝑇</m:t>
                        </m:r>
                      </m:sub>
                    </m:sSub>
                  </m:oMath>
                </a14:m>
                <a:endParaRPr lang="en-US" altLang="zh-CN" b="0" i="1" smtClean="0">
                  <a:latin typeface="Cambria Math" panose="02040503050406030204" pitchFamily="18" charset="0"/>
                </a:endParaRPr>
              </a:p>
              <a:p>
                <a:pPr lvl="1"/>
                <a:endParaRPr lang="en-US" altLang="zh-CN" b="0" i="1" dirty="0" smtClean="0">
                  <a:latin typeface="Cambria Math" panose="02040503050406030204" pitchFamily="18" charset="0"/>
                </a:endParaRPr>
              </a:p>
              <a:p>
                <a:pPr lvl="1"/>
                <a:r>
                  <a:rPr lang="zh-CN" altLang="en-US" dirty="0"/>
                  <a:t>伽马超参数</a:t>
                </a:r>
                <a14:m>
                  <m:oMath xmlns:m="http://schemas.openxmlformats.org/officeDocument/2006/math">
                    <m:r>
                      <a:rPr lang="en-US" altLang="zh-CN" b="0" i="1" smtClean="0">
                        <a:latin typeface="Cambria Math" panose="02040503050406030204" pitchFamily="18" charset="0"/>
                      </a:rPr>
                      <m:t>𝛾</m:t>
                    </m:r>
                    <m:r>
                      <a:rPr lang="en-US" altLang="zh-CN" b="0" i="1" smtClean="0">
                        <a:latin typeface="Cambria Math" panose="02040503050406030204" pitchFamily="18" charset="0"/>
                      </a:rPr>
                      <m:t>：</m:t>
                    </m:r>
                  </m:oMath>
                </a14:m>
                <a:r>
                  <a:rPr lang="zh-CN" altLang="en-US" smtClean="0">
                    <a:latin typeface="Cambria Math" panose="02040503050406030204" pitchFamily="18" charset="0"/>
                  </a:rPr>
                  <a:t>一般取</a:t>
                </a:r>
                <a:r>
                  <a:rPr lang="en-US" altLang="zh-CN" smtClean="0">
                    <a:latin typeface="Cambria Math" panose="02040503050406030204" pitchFamily="18" charset="0"/>
                  </a:rPr>
                  <a:t>0.9~0.99</a:t>
                </a:r>
                <a:endParaRPr lang="en-US" altLang="zh-CN" dirty="0"/>
              </a:p>
              <a:p>
                <a:pPr marL="0" indent="0">
                  <a:buNone/>
                </a:pPr>
                <a:endParaRPr lang="zh-CN" altLang="en-US" dirty="0"/>
              </a:p>
              <a:p>
                <a:r>
                  <a:rPr lang="zh-CN" altLang="en-US" dirty="0"/>
                  <a:t>强化学习的目标：使得累计折扣回报最大的策略</a:t>
                </a:r>
                <a:endParaRPr lang="en-US" altLang="zh-CN" dirty="0"/>
              </a:p>
              <a:p>
                <a:pPr marL="0" indent="0">
                  <a:buNone/>
                </a:pPr>
                <a:endParaRPr lang="en-US" altLang="zh-CN" b="0" i="1"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𝑎𝑟𝑔𝑚𝑎</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𝜋</m:t>
                          </m:r>
                        </m:sub>
                      </m:sSub>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𝜋</m:t>
                              </m:r>
                            </m:sup>
                          </m:sSubSup>
                        </m:e>
                      </m:d>
                    </m:oMath>
                  </m:oMathPara>
                </a14:m>
                <a:endParaRPr lang="en-US" altLang="zh-CN" dirty="0"/>
              </a:p>
              <a:p>
                <a:pPr marL="0" indent="0">
                  <a:buNone/>
                </a:pPr>
                <a:endParaRPr lang="zh-CN" altLang="en-US" dirty="0"/>
              </a:p>
              <a:p>
                <a:r>
                  <a:rPr lang="zh-CN" altLang="en-US" dirty="0"/>
                  <a:t>互动问题：</a:t>
                </a:r>
                <a:r>
                  <a:rPr lang="zh-CN" dirty="0"/>
                  <a:t>为什么不是最大化单步奖励</a:t>
                </a:r>
                <a:r>
                  <a:rPr lang="zh-CN" altLang="en-US" dirty="0">
                    <a:sym typeface="+mn-ea"/>
                  </a:rPr>
                  <a:t>？</a:t>
                </a:r>
                <a:endParaRPr lang="zh-CN" altLang="en-US" dirty="0"/>
              </a:p>
              <a:p>
                <a:endParaRPr lang="en-US" altLang="zh-CN" dirty="0"/>
              </a:p>
              <a:p>
                <a:pPr marL="0" indent="0">
                  <a:buNone/>
                </a:pPr>
                <a:endParaRPr lang="en-US" altLang="zh-CN" dirty="0"/>
              </a:p>
              <a:p>
                <a:pPr marL="0" indent="0">
                  <a:buNone/>
                </a:pPr>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456565" y="1418590"/>
                <a:ext cx="10488930" cy="5302885"/>
              </a:xfrm>
              <a:blipFill rotWithShape="1">
                <a:blip r:embed="rId2"/>
                <a:stretch>
                  <a:fillRect b="-2095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D496105-7AFB-4EB5-8B19-C7F6D1DDBE80}" type="slidenum">
              <a:rPr lang="zh-CN" altLang="en-US" smtClean="0"/>
            </a:fld>
            <a:endParaRPr lang="zh-CN" altLang="en-US"/>
          </a:p>
        </p:txBody>
      </p:sp>
    </p:spTree>
  </p:cSld>
  <p:clrMapOvr>
    <a:masterClrMapping/>
  </p:clrMapOvr>
</p:sld>
</file>

<file path=ppt/tags/tag1.xml><?xml version="1.0" encoding="utf-8"?>
<p:tagLst xmlns:p="http://schemas.openxmlformats.org/presentationml/2006/main">
  <p:tag name="KSO_WM_DIAGRAM_VIRTUALLY_FRAME" val="{&quot;height&quot;:85.95700787401574,&quot;left&quot;:148.57385826771653,&quot;top&quot;:148.53165354330707,&quot;width&quot;:503.2494488188976}"/>
</p:tagLst>
</file>

<file path=ppt/tags/tag10.xml><?xml version="1.0" encoding="utf-8"?>
<p:tagLst xmlns:p="http://schemas.openxmlformats.org/presentationml/2006/main">
  <p:tag name="KSO_WM_DIAGRAM_VIRTUALLY_FRAME" val="{&quot;height&quot;:85.95700787401574,&quot;left&quot;:148.57385826771653,&quot;top&quot;:148.53165354330707,&quot;width&quot;:503.2494488188976}"/>
</p:tagLst>
</file>

<file path=ppt/tags/tag11.xml><?xml version="1.0" encoding="utf-8"?>
<p:tagLst xmlns:p="http://schemas.openxmlformats.org/presentationml/2006/main">
  <p:tag name="KSO_WM_DIAGRAM_VIRTUALLY_FRAME" val="{&quot;height&quot;:85.95700787401574,&quot;left&quot;:148.57385826771653,&quot;top&quot;:148.53165354330707,&quot;width&quot;:503.2494488188976}"/>
</p:tagLst>
</file>

<file path=ppt/tags/tag12.xml><?xml version="1.0" encoding="utf-8"?>
<p:tagLst xmlns:p="http://schemas.openxmlformats.org/presentationml/2006/main">
  <p:tag name="KSO_WM_DIAGRAM_VIRTUALLY_FRAME" val="{&quot;height&quot;:85.95700787401574,&quot;left&quot;:148.57385826771653,&quot;top&quot;:148.53165354330707,&quot;width&quot;:503.2494488188976}"/>
</p:tagLst>
</file>

<file path=ppt/tags/tag2.xml><?xml version="1.0" encoding="utf-8"?>
<p:tagLst xmlns:p="http://schemas.openxmlformats.org/presentationml/2006/main">
  <p:tag name="KSO_WM_DIAGRAM_VIRTUALLY_FRAME" val="{&quot;height&quot;:85.95700787401574,&quot;left&quot;:148.57385826771653,&quot;top&quot;:148.53165354330707,&quot;width&quot;:503.2494488188976}"/>
</p:tagLst>
</file>

<file path=ppt/tags/tag3.xml><?xml version="1.0" encoding="utf-8"?>
<p:tagLst xmlns:p="http://schemas.openxmlformats.org/presentationml/2006/main">
  <p:tag name="KSO_WM_DIAGRAM_VIRTUALLY_FRAME" val="{&quot;height&quot;:85.95700787401574,&quot;left&quot;:148.57385826771653,&quot;top&quot;:148.53165354330707,&quot;width&quot;:503.2494488188976}"/>
</p:tagLst>
</file>

<file path=ppt/tags/tag4.xml><?xml version="1.0" encoding="utf-8"?>
<p:tagLst xmlns:p="http://schemas.openxmlformats.org/presentationml/2006/main">
  <p:tag name="KSO_WM_DIAGRAM_VIRTUALLY_FRAME" val="{&quot;height&quot;:85.95700787401574,&quot;left&quot;:148.57385826771653,&quot;top&quot;:148.53165354330707,&quot;width&quot;:503.2494488188976}"/>
</p:tagLst>
</file>

<file path=ppt/tags/tag5.xml><?xml version="1.0" encoding="utf-8"?>
<p:tagLst xmlns:p="http://schemas.openxmlformats.org/presentationml/2006/main">
  <p:tag name="KSO_WM_DIAGRAM_VIRTUALLY_FRAME" val="{&quot;height&quot;:85.95700787401574,&quot;left&quot;:148.57385826771653,&quot;top&quot;:148.53165354330707,&quot;width&quot;:503.2494488188976}"/>
</p:tagLst>
</file>

<file path=ppt/tags/tag6.xml><?xml version="1.0" encoding="utf-8"?>
<p:tagLst xmlns:p="http://schemas.openxmlformats.org/presentationml/2006/main">
  <p:tag name="KSO_WM_DIAGRAM_VIRTUALLY_FRAME" val="{&quot;height&quot;:85.95700787401574,&quot;left&quot;:148.57385826771653,&quot;top&quot;:148.53165354330707,&quot;width&quot;:503.2494488188976}"/>
</p:tagLst>
</file>

<file path=ppt/tags/tag7.xml><?xml version="1.0" encoding="utf-8"?>
<p:tagLst xmlns:p="http://schemas.openxmlformats.org/presentationml/2006/main">
  <p:tag name="KSO_WM_DIAGRAM_VIRTUALLY_FRAME" val="{&quot;height&quot;:85.95700787401574,&quot;left&quot;:148.57385826771653,&quot;top&quot;:148.53165354330707,&quot;width&quot;:503.2494488188976}"/>
</p:tagLst>
</file>

<file path=ppt/tags/tag8.xml><?xml version="1.0" encoding="utf-8"?>
<p:tagLst xmlns:p="http://schemas.openxmlformats.org/presentationml/2006/main">
  <p:tag name="KSO_WM_DIAGRAM_VIRTUALLY_FRAME" val="{&quot;height&quot;:85.95700787401574,&quot;left&quot;:148.57385826771653,&quot;top&quot;:148.53165354330707,&quot;width&quot;:503.2494488188976}"/>
</p:tagLst>
</file>

<file path=ppt/tags/tag9.xml><?xml version="1.0" encoding="utf-8"?>
<p:tagLst xmlns:p="http://schemas.openxmlformats.org/presentationml/2006/main">
  <p:tag name="KSO_WM_DIAGRAM_VIRTUALLY_FRAME" val="{&quot;height&quot;:85.95700787401574,&quot;left&quot;:148.57385826771653,&quot;top&quot;:148.53165354330707,&quot;width&quot;:503.249448818897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4776</Words>
  <Application>WPS 演示</Application>
  <PresentationFormat>宽屏</PresentationFormat>
  <Paragraphs>353</Paragraphs>
  <Slides>23</Slides>
  <Notes>21</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23</vt:i4>
      </vt:variant>
    </vt:vector>
  </HeadingPairs>
  <TitlesOfParts>
    <vt:vector size="36" baseType="lpstr">
      <vt:lpstr>Arial</vt:lpstr>
      <vt:lpstr>宋体</vt:lpstr>
      <vt:lpstr>Wingdings</vt:lpstr>
      <vt:lpstr>Helvetica</vt:lpstr>
      <vt:lpstr>Arial</vt:lpstr>
      <vt:lpstr>Calibri</vt:lpstr>
      <vt:lpstr>Source Sans Pro</vt:lpstr>
      <vt:lpstr>Cambria Math</vt:lpstr>
      <vt:lpstr>等线</vt:lpstr>
      <vt:lpstr>微软雅黑</vt:lpstr>
      <vt:lpstr>Arial Unicode MS</vt:lpstr>
      <vt:lpstr>等线 Light</vt:lpstr>
      <vt:lpstr>Office 主题​​</vt:lpstr>
      <vt:lpstr>PowerPoint 演示文稿</vt:lpstr>
      <vt:lpstr>PowerPoint 演示文稿</vt:lpstr>
      <vt:lpstr>PowerPoint 演示文稿</vt:lpstr>
      <vt:lpstr>强化学习概述</vt:lpstr>
      <vt:lpstr>强化学习概述</vt:lpstr>
      <vt:lpstr>强化学习 对比 监督学习</vt:lpstr>
      <vt:lpstr>强化学习对环境的建模</vt:lpstr>
      <vt:lpstr>强化学习中随机性的来源</vt:lpstr>
      <vt:lpstr>强化学习的目标</vt:lpstr>
      <vt:lpstr>深度Q网络(Deep Q-Network,DQN)</vt:lpstr>
      <vt:lpstr>动作价值函数</vt:lpstr>
      <vt:lpstr>函数近似</vt:lpstr>
      <vt:lpstr>时序差分算法(Temporal Difference, TD)</vt:lpstr>
      <vt:lpstr>时序差分算法(Temporal Difference, TD)</vt:lpstr>
      <vt:lpstr>时序差分算法(Temporal Difference, TD)</vt:lpstr>
      <vt:lpstr>深度Q网络算法训练流程</vt:lpstr>
      <vt:lpstr>PowerPoint 演示文稿</vt:lpstr>
      <vt:lpstr>gym-super-mario-bros 环境安装</vt:lpstr>
      <vt:lpstr>现场启动mario环境演示</vt:lpstr>
      <vt:lpstr>特征空间处理——环境wrapper</vt:lpstr>
      <vt:lpstr>Observation space</vt:lpstr>
      <vt:lpstr>Action space</vt:lpstr>
      <vt:lpstr>Reward space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zerlin wang</dc:creator>
  <cp:lastModifiedBy>彭书海(2024214518)</cp:lastModifiedBy>
  <cp:revision>291</cp:revision>
  <dcterms:created xsi:type="dcterms:W3CDTF">2022-10-20T14:42:00Z</dcterms:created>
  <dcterms:modified xsi:type="dcterms:W3CDTF">2025-10-28T12:32:40Z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15252C2717FC4BB99AAC21B6E62885CC_13</vt:lpwstr>
  </property>
  <property fmtid="{D5CDD505-2E9C-101B-9397-08002B2CF9AE}" pid="3" name="KSOProductBuildVer">
    <vt:lpwstr>2052-12.1.0.23125</vt:lpwstr>
  </property>
</Properties>
</file>